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tags/tag8.xml" ContentType="application/vnd.openxmlformats-officedocument.presentationml.tags+xml"/>
  <Override PartName="/ppt/notesSlides/notesSlide10.xml" ContentType="application/vnd.openxmlformats-officedocument.presentationml.notesSlide+xml"/>
  <Override PartName="/ppt/tags/tag9.xml" ContentType="application/vnd.openxmlformats-officedocument.presentationml.tags+xml"/>
  <Override PartName="/ppt/notesSlides/notesSlide11.xml" ContentType="application/vnd.openxmlformats-officedocument.presentationml.notesSlide+xml"/>
  <Override PartName="/ppt/tags/tag10.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1.xml" ContentType="application/vnd.openxmlformats-officedocument.presentationml.tags+xml"/>
  <Override PartName="/ppt/notesSlides/notesSlide14.xml" ContentType="application/vnd.openxmlformats-officedocument.presentationml.notesSlide+xml"/>
  <Override PartName="/ppt/tags/tag12.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60" r:id="rId1"/>
  </p:sldMasterIdLst>
  <p:notesMasterIdLst>
    <p:notesMasterId r:id="rId21"/>
  </p:notesMasterIdLst>
  <p:sldIdLst>
    <p:sldId id="256" r:id="rId2"/>
    <p:sldId id="268" r:id="rId3"/>
    <p:sldId id="280" r:id="rId4"/>
    <p:sldId id="288" r:id="rId5"/>
    <p:sldId id="289" r:id="rId6"/>
    <p:sldId id="273" r:id="rId7"/>
    <p:sldId id="274" r:id="rId8"/>
    <p:sldId id="275" r:id="rId9"/>
    <p:sldId id="285" r:id="rId10"/>
    <p:sldId id="295" r:id="rId11"/>
    <p:sldId id="286" r:id="rId12"/>
    <p:sldId id="297" r:id="rId13"/>
    <p:sldId id="296" r:id="rId14"/>
    <p:sldId id="283" r:id="rId15"/>
    <p:sldId id="284" r:id="rId16"/>
    <p:sldId id="290" r:id="rId17"/>
    <p:sldId id="291" r:id="rId18"/>
    <p:sldId id="294" r:id="rId19"/>
    <p:sldId id="260" r:id="rId20"/>
  </p:sldIdLst>
  <p:sldSz cx="9144000" cy="6858000" type="screen4x3"/>
  <p:notesSz cx="6858000" cy="9144000"/>
  <p:custDataLst>
    <p:tags r:id="rId2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4A5E"/>
    <a:srgbClr val="6CA352"/>
    <a:srgbClr val="273A80"/>
    <a:srgbClr val="7F7F7F"/>
    <a:srgbClr val="488A56"/>
    <a:srgbClr val="FDE3D8"/>
    <a:srgbClr val="7F9DBB"/>
    <a:srgbClr val="C8C7C7"/>
    <a:srgbClr val="D4ECE3"/>
    <a:srgbClr val="5270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892" autoAdjust="0"/>
    <p:restoredTop sz="61096" autoAdjust="0"/>
  </p:normalViewPr>
  <p:slideViewPr>
    <p:cSldViewPr snapToGrid="0" snapToObjects="1">
      <p:cViewPr varScale="1">
        <p:scale>
          <a:sx n="76" d="100"/>
          <a:sy n="76" d="100"/>
        </p:scale>
        <p:origin x="2712" y="9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7AB999-74B4-5246-BFDC-DDCD74BC9B91}" type="datetimeFigureOut">
              <a:rPr lang="en-US" smtClean="0"/>
              <a:pPr/>
              <a:t>11/15/2019</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1D8931-9063-5C43-AACF-1CA2560E0730}" type="slidenum">
              <a:rPr lang="en-US" smtClean="0"/>
              <a:pPr/>
              <a:t>‹#›</a:t>
            </a:fld>
            <a:endParaRPr lang="en-US" dirty="0"/>
          </a:p>
        </p:txBody>
      </p:sp>
    </p:spTree>
    <p:extLst>
      <p:ext uri="{BB962C8B-B14F-4D97-AF65-F5344CB8AC3E}">
        <p14:creationId xmlns:p14="http://schemas.microsoft.com/office/powerpoint/2010/main" val="41906156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teamnutrition.usda.gov/"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Information in this lesson comes from Chapter 3: </a:t>
            </a:r>
            <a:r>
              <a:rPr lang="en-US" i="1" dirty="0"/>
              <a:t>Feeding the Formula-Fed Baby </a:t>
            </a:r>
            <a:r>
              <a:rPr lang="en-US" dirty="0"/>
              <a:t>and Chapter 4: </a:t>
            </a:r>
            <a:r>
              <a:rPr lang="en-US" i="1" dirty="0"/>
              <a:t>Handling and Storing Breastmilk and Infant Formula </a:t>
            </a:r>
            <a:r>
              <a:rPr lang="en-US" dirty="0"/>
              <a:t>in the </a:t>
            </a:r>
            <a:r>
              <a:rPr lang="en-US" i="1" dirty="0"/>
              <a:t>Feeding Infants in the Child and Adult Care Food Program</a:t>
            </a:r>
            <a:r>
              <a:rPr lang="en-US" dirty="0"/>
              <a:t> guide. In this lesson, participants learn about best practices for selecting, storing, and handling infant formula.</a:t>
            </a:r>
          </a:p>
          <a:p>
            <a:endParaRPr lang="en-US" dirty="0"/>
          </a:p>
          <a:p>
            <a:r>
              <a:rPr lang="en-US" b="1" dirty="0"/>
              <a:t>Learning Objectives</a:t>
            </a:r>
          </a:p>
          <a:p>
            <a:endParaRPr lang="en-US" dirty="0"/>
          </a:p>
          <a:p>
            <a:pPr marL="0" indent="0">
              <a:buFont typeface="Arial" panose="020B0604020202020204" pitchFamily="34" charset="0"/>
              <a:buNone/>
            </a:pPr>
            <a:r>
              <a:rPr lang="en-US" dirty="0"/>
              <a:t>At the end of this lesson, participants should be able to:</a:t>
            </a:r>
          </a:p>
          <a:p>
            <a:pPr marL="171450" indent="-171450">
              <a:buFont typeface="Arial" panose="020B0604020202020204" pitchFamily="34" charset="0"/>
              <a:buChar char="•"/>
            </a:pPr>
            <a:r>
              <a:rPr lang="en-US" dirty="0"/>
              <a:t>Describe how to select an iron-fortified infant formula to offer at their child care site.</a:t>
            </a:r>
          </a:p>
          <a:p>
            <a:pPr marL="171450" indent="-171450">
              <a:buFont typeface="Arial" panose="020B0604020202020204" pitchFamily="34" charset="0"/>
              <a:buChar char="•"/>
            </a:pPr>
            <a:r>
              <a:rPr lang="en-US" dirty="0"/>
              <a:t>Describe how to safely store infant formula.</a:t>
            </a:r>
          </a:p>
          <a:p>
            <a:pPr marL="171450" indent="-171450">
              <a:buFont typeface="Arial" panose="020B0604020202020204" pitchFamily="34" charset="0"/>
              <a:buChar char="•"/>
            </a:pPr>
            <a:r>
              <a:rPr lang="en-US" dirty="0"/>
              <a:t>Identify how to prepare infant formula for feeding. </a:t>
            </a:r>
          </a:p>
          <a:p>
            <a:endParaRPr lang="en-US" dirty="0"/>
          </a:p>
          <a:p>
            <a:r>
              <a:rPr lang="en-US" b="1" dirty="0"/>
              <a:t>Lesson Description</a:t>
            </a:r>
          </a:p>
          <a:p>
            <a:endParaRPr lang="en-US" dirty="0"/>
          </a:p>
          <a:p>
            <a:r>
              <a:rPr lang="en-US" dirty="0"/>
              <a:t>The Selecting, Storing, and Handling Infant Formula in a Child Care Site lesson takes approximately 20 minutes to deliver. If the pre-test and post-test are administered, total session time will be approximately 25 minutes.</a:t>
            </a:r>
          </a:p>
          <a:p>
            <a:endParaRPr lang="en-US" dirty="0"/>
          </a:p>
          <a:p>
            <a:r>
              <a:rPr lang="en-US" b="1" dirty="0"/>
              <a:t>Welcome and Trainer Introduction</a:t>
            </a:r>
          </a:p>
          <a:p>
            <a:endParaRPr lang="en-US" dirty="0"/>
          </a:p>
          <a:p>
            <a:r>
              <a:rPr lang="en-US" dirty="0"/>
              <a:t>Welcome participants to the training and introduce yourself by providing:</a:t>
            </a:r>
          </a:p>
          <a:p>
            <a:pPr marL="171450" indent="-171450">
              <a:buFont typeface="Arial" panose="020B0604020202020204" pitchFamily="34" charset="0"/>
              <a:buChar char="•"/>
            </a:pPr>
            <a:r>
              <a:rPr lang="en-US" dirty="0"/>
              <a:t>Your name</a:t>
            </a:r>
          </a:p>
          <a:p>
            <a:pPr marL="171450" indent="-171450">
              <a:buFont typeface="Arial" panose="020B0604020202020204" pitchFamily="34" charset="0"/>
              <a:buChar char="•"/>
            </a:pPr>
            <a:r>
              <a:rPr lang="en-US" dirty="0"/>
              <a:t>Your position title</a:t>
            </a:r>
          </a:p>
          <a:p>
            <a:pPr marL="171450" indent="-171450">
              <a:buFont typeface="Arial" panose="020B0604020202020204" pitchFamily="34" charset="0"/>
              <a:buChar char="•"/>
            </a:pPr>
            <a:r>
              <a:rPr lang="en-US" dirty="0"/>
              <a:t>Your experience with the CACFP, infant nutrition, and/or child care.</a:t>
            </a:r>
          </a:p>
          <a:p>
            <a:endParaRPr lang="en-US" dirty="0"/>
          </a:p>
        </p:txBody>
      </p:sp>
      <p:sp>
        <p:nvSpPr>
          <p:cNvPr id="4" name="Slide Number Placeholder 3"/>
          <p:cNvSpPr>
            <a:spLocks noGrp="1"/>
          </p:cNvSpPr>
          <p:nvPr>
            <p:ph type="sldNum" sz="quarter" idx="5"/>
          </p:nvPr>
        </p:nvSpPr>
        <p:spPr/>
        <p:txBody>
          <a:bodyPr/>
          <a:lstStyle/>
          <a:p>
            <a:fld id="{031D8931-9063-5C43-AACF-1CA2560E0730}" type="slidenum">
              <a:rPr lang="en-US" smtClean="0"/>
              <a:pPr/>
              <a:t>1</a:t>
            </a:fld>
            <a:endParaRPr lang="en-US" dirty="0"/>
          </a:p>
        </p:txBody>
      </p:sp>
    </p:spTree>
    <p:extLst>
      <p:ext uri="{BB962C8B-B14F-4D97-AF65-F5344CB8AC3E}">
        <p14:creationId xmlns:p14="http://schemas.microsoft.com/office/powerpoint/2010/main" val="38342065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 Note: </a:t>
            </a:r>
            <a:r>
              <a:rPr lang="en-US" dirty="0"/>
              <a:t>This is a good time to pass around the supplemental materials: various types of bottles, labeled with and without babies’ full name and date.</a:t>
            </a:r>
          </a:p>
          <a:p>
            <a:endParaRPr lang="en-US" dirty="0"/>
          </a:p>
          <a:p>
            <a:pPr marL="171450" indent="-171450">
              <a:buFont typeface="Arial" panose="020B0604020202020204" pitchFamily="34" charset="0"/>
              <a:buChar char="•"/>
            </a:pPr>
            <a:r>
              <a:rPr lang="en-US" dirty="0"/>
              <a:t>Prepare, use, and store infant formula according to the product instructions on the container or as directed by the baby’s health care provider. </a:t>
            </a:r>
          </a:p>
          <a:p>
            <a:pPr marL="628650" lvl="1" indent="-171450">
              <a:buFont typeface="Courier New" panose="02070309020205020404" pitchFamily="49" charset="0"/>
              <a:buChar char="o"/>
            </a:pPr>
            <a:r>
              <a:rPr lang="en-US" dirty="0"/>
              <a:t>The instructions for preparing infant formula are different for each product.</a:t>
            </a:r>
          </a:p>
          <a:p>
            <a:pPr marL="628650" lvl="1" indent="-171450">
              <a:buFont typeface="Courier New" panose="02070309020205020404" pitchFamily="49" charset="0"/>
              <a:buChar char="o"/>
            </a:pPr>
            <a:r>
              <a:rPr lang="en-US" dirty="0"/>
              <a:t>For powdered formula, measure the amount of formula using the scoop provided with the container.</a:t>
            </a:r>
          </a:p>
          <a:p>
            <a:endParaRPr lang="en-US" dirty="0"/>
          </a:p>
          <a:p>
            <a:pPr marL="171450" indent="-171450">
              <a:buFont typeface="Arial" panose="020B0604020202020204" pitchFamily="34" charset="0"/>
              <a:buChar char="•"/>
            </a:pPr>
            <a:r>
              <a:rPr lang="en-US" dirty="0"/>
              <a:t>The water used for preparing infant formula should be routinely tested for lead and other unsafe contaminants. </a:t>
            </a:r>
          </a:p>
          <a:p>
            <a:endParaRPr lang="en-US" dirty="0"/>
          </a:p>
          <a:p>
            <a:pPr marL="171450" indent="-171450">
              <a:buFont typeface="Arial" panose="020B0604020202020204" pitchFamily="34" charset="0"/>
              <a:buChar char="•"/>
            </a:pPr>
            <a:r>
              <a:rPr lang="en-US" dirty="0"/>
              <a:t>Fill bottles with at least the minimum amount of infant formula required in the CACFP infant meal pattern.</a:t>
            </a:r>
            <a:br>
              <a:rPr lang="en-US" dirty="0"/>
            </a:br>
            <a:endParaRPr lang="en-US" dirty="0"/>
          </a:p>
          <a:p>
            <a:pPr marL="628650" lvl="1" indent="-171450">
              <a:buFont typeface="Courier New" panose="02070309020205020404" pitchFamily="49" charset="0"/>
              <a:buChar char="o"/>
            </a:pPr>
            <a:r>
              <a:rPr lang="en-US" dirty="0"/>
              <a:t>For breakfast, lunch, and supper:</a:t>
            </a:r>
          </a:p>
          <a:p>
            <a:pPr marL="1085850" lvl="2" indent="-171450">
              <a:buFont typeface="Wingdings" panose="05000000000000000000" pitchFamily="2" charset="2"/>
              <a:buChar char="§"/>
            </a:pPr>
            <a:r>
              <a:rPr lang="en-US" dirty="0"/>
              <a:t>Babies 0 through 5 months need 4 to 6 fluid ounces.</a:t>
            </a:r>
          </a:p>
          <a:p>
            <a:pPr marL="1085850" lvl="2" indent="-171450">
              <a:buFont typeface="Wingdings" panose="05000000000000000000" pitchFamily="2" charset="2"/>
              <a:buChar char="§"/>
            </a:pPr>
            <a:r>
              <a:rPr lang="en-US" dirty="0"/>
              <a:t>Babies 6 through 11 months need 6 to 8 fluid ounces.</a:t>
            </a:r>
            <a:br>
              <a:rPr lang="en-US" dirty="0"/>
            </a:br>
            <a:endParaRPr lang="en-US" dirty="0"/>
          </a:p>
          <a:p>
            <a:pPr marL="628650" lvl="1" indent="-171450">
              <a:buFont typeface="Courier New" panose="02070309020205020404" pitchFamily="49" charset="0"/>
              <a:buChar char="o"/>
            </a:pPr>
            <a:r>
              <a:rPr lang="en-US" dirty="0"/>
              <a:t>For snack:</a:t>
            </a:r>
          </a:p>
          <a:p>
            <a:pPr marL="1085850" lvl="2" indent="-171450">
              <a:buFont typeface="Wingdings" panose="05000000000000000000" pitchFamily="2" charset="2"/>
              <a:buChar char="§"/>
            </a:pPr>
            <a:r>
              <a:rPr lang="en-US" dirty="0"/>
              <a:t>Babies 0 through 5 months need 4 to 6 fluid ounces.</a:t>
            </a:r>
          </a:p>
          <a:p>
            <a:pPr marL="1085850" lvl="2" indent="-171450">
              <a:buFont typeface="Wingdings" panose="05000000000000000000" pitchFamily="2" charset="2"/>
              <a:buChar char="§"/>
            </a:pPr>
            <a:r>
              <a:rPr lang="en-US" dirty="0"/>
              <a:t>Babies 6 through 11 months need 2 to 4 fluid ounces.</a:t>
            </a:r>
          </a:p>
        </p:txBody>
      </p:sp>
      <p:sp>
        <p:nvSpPr>
          <p:cNvPr id="4" name="Slide Number Placeholder 3"/>
          <p:cNvSpPr>
            <a:spLocks noGrp="1"/>
          </p:cNvSpPr>
          <p:nvPr>
            <p:ph type="sldNum" sz="quarter" idx="5"/>
          </p:nvPr>
        </p:nvSpPr>
        <p:spPr/>
        <p:txBody>
          <a:bodyPr/>
          <a:lstStyle/>
          <a:p>
            <a:fld id="{031D8931-9063-5C43-AACF-1CA2560E0730}" type="slidenum">
              <a:rPr lang="en-US" smtClean="0"/>
              <a:pPr/>
              <a:t>10</a:t>
            </a:fld>
            <a:endParaRPr lang="en-US" dirty="0"/>
          </a:p>
        </p:txBody>
      </p:sp>
    </p:spTree>
    <p:extLst>
      <p:ext uri="{BB962C8B-B14F-4D97-AF65-F5344CB8AC3E}">
        <p14:creationId xmlns:p14="http://schemas.microsoft.com/office/powerpoint/2010/main" val="8761036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Properly storing infant formula minimizes spoilage and waste and helps preserve the nutrients in the formula.</a:t>
            </a:r>
          </a:p>
          <a:p>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Store unopened containers of infant formula in a cool, dry indoor place—not in a refrigerator or freezer. Exposure to moisture and temperature changes can affect the quality of the formula.</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Refrigerate bottles of formula at </a:t>
            </a:r>
            <a:r>
              <a:rPr lang="en-US" sz="1200" b="0" kern="1200" dirty="0">
                <a:solidFill>
                  <a:schemeClr val="tx1"/>
                </a:solidFill>
                <a:effectLst/>
                <a:latin typeface="+mn-lt"/>
                <a:ea typeface="+mn-ea"/>
                <a:cs typeface="+mn-cs"/>
              </a:rPr>
              <a:t>40 </a:t>
            </a:r>
            <a:r>
              <a:rPr lang="en-US" sz="1200" b="0" baseline="0" dirty="0">
                <a:solidFill>
                  <a:schemeClr val="tx1"/>
                </a:solidFill>
                <a:latin typeface="+mn-lt"/>
                <a:cs typeface="Arial"/>
              </a:rPr>
              <a:t>°</a:t>
            </a:r>
            <a:r>
              <a:rPr lang="en-US" sz="1200" b="0" baseline="0" dirty="0">
                <a:solidFill>
                  <a:schemeClr val="tx1"/>
                </a:solidFill>
                <a:latin typeface="+mn-lt"/>
                <a:cs typeface="Arial" panose="020B0604020202020204" pitchFamily="34" charset="0"/>
              </a:rPr>
              <a:t>F</a:t>
            </a:r>
            <a:r>
              <a:rPr lang="en-US" sz="1200" b="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(or below) until ready to use.</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Do not take prepared formula out of the refrigerator more than 2 hours before a feeding.</a:t>
            </a:r>
          </a:p>
        </p:txBody>
      </p:sp>
      <p:sp>
        <p:nvSpPr>
          <p:cNvPr id="4" name="Slide Number Placeholder 3"/>
          <p:cNvSpPr>
            <a:spLocks noGrp="1"/>
          </p:cNvSpPr>
          <p:nvPr>
            <p:ph type="sldNum" sz="quarter" idx="5"/>
          </p:nvPr>
        </p:nvSpPr>
        <p:spPr/>
        <p:txBody>
          <a:bodyPr/>
          <a:lstStyle/>
          <a:p>
            <a:fld id="{031D8931-9063-5C43-AACF-1CA2560E0730}" type="slidenum">
              <a:rPr lang="en-US" smtClean="0"/>
              <a:pPr/>
              <a:t>11</a:t>
            </a:fld>
            <a:endParaRPr lang="en-US" dirty="0"/>
          </a:p>
        </p:txBody>
      </p:sp>
    </p:spTree>
    <p:extLst>
      <p:ext uri="{BB962C8B-B14F-4D97-AF65-F5344CB8AC3E}">
        <p14:creationId xmlns:p14="http://schemas.microsoft.com/office/powerpoint/2010/main" val="2573838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Store bottles of prepared formula in the back of the refrigerator where the temperature is always cold. The front of the refrigerator can be warmer because the door is opened frequently.</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Use formula that has been in the refrigerator within 24 hours after it is prepared.</a:t>
            </a:r>
          </a:p>
          <a:p>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Tell participants that if their State or local authorities, including child care licensing, have stricter health and safety regulations for labeling and storing bottles of infant formula, then follow those regulations.</a:t>
            </a:r>
          </a:p>
        </p:txBody>
      </p:sp>
      <p:sp>
        <p:nvSpPr>
          <p:cNvPr id="4" name="Slide Number Placeholder 3"/>
          <p:cNvSpPr>
            <a:spLocks noGrp="1"/>
          </p:cNvSpPr>
          <p:nvPr>
            <p:ph type="sldNum" sz="quarter" idx="5"/>
          </p:nvPr>
        </p:nvSpPr>
        <p:spPr/>
        <p:txBody>
          <a:bodyPr/>
          <a:lstStyle/>
          <a:p>
            <a:fld id="{031D8931-9063-5C43-AACF-1CA2560E0730}" type="slidenum">
              <a:rPr lang="en-US" smtClean="0"/>
              <a:pPr/>
              <a:t>12</a:t>
            </a:fld>
            <a:endParaRPr lang="en-US" dirty="0"/>
          </a:p>
        </p:txBody>
      </p:sp>
    </p:spTree>
    <p:extLst>
      <p:ext uri="{BB962C8B-B14F-4D97-AF65-F5344CB8AC3E}">
        <p14:creationId xmlns:p14="http://schemas.microsoft.com/office/powerpoint/2010/main" val="18149032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Turn to Table 6: </a:t>
            </a:r>
            <a:r>
              <a:rPr lang="en-US" i="1" dirty="0"/>
              <a:t>Storing and Handling Infant Formula </a:t>
            </a:r>
            <a:r>
              <a:rPr lang="en-US" dirty="0"/>
              <a:t>in the Feeding Infants on page 47 in the </a:t>
            </a:r>
            <a:r>
              <a:rPr lang="en-US" i="1" dirty="0"/>
              <a:t>Feeding Infants in the Child and Adult Care Food Program </a:t>
            </a:r>
            <a:r>
              <a:rPr lang="en-US" dirty="0"/>
              <a:t>guide for more information about proper temperature and storage times.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b="1" i="1" dirty="0"/>
              <a:t>Trainer Note: </a:t>
            </a:r>
            <a:r>
              <a:rPr lang="en-US" dirty="0"/>
              <a:t>Review the information found in Table 6 on the slide.</a:t>
            </a:r>
          </a:p>
        </p:txBody>
      </p:sp>
      <p:sp>
        <p:nvSpPr>
          <p:cNvPr id="4" name="Slide Number Placeholder 3"/>
          <p:cNvSpPr>
            <a:spLocks noGrp="1"/>
          </p:cNvSpPr>
          <p:nvPr>
            <p:ph type="sldNum" sz="quarter" idx="10"/>
          </p:nvPr>
        </p:nvSpPr>
        <p:spPr/>
        <p:txBody>
          <a:bodyPr/>
          <a:lstStyle/>
          <a:p>
            <a:fld id="{031D8931-9063-5C43-AACF-1CA2560E0730}" type="slidenum">
              <a:rPr lang="en-US" smtClean="0"/>
              <a:pPr/>
              <a:t>13</a:t>
            </a:fld>
            <a:endParaRPr lang="en-US" dirty="0"/>
          </a:p>
        </p:txBody>
      </p:sp>
    </p:spTree>
    <p:extLst>
      <p:ext uri="{BB962C8B-B14F-4D97-AF65-F5344CB8AC3E}">
        <p14:creationId xmlns:p14="http://schemas.microsoft.com/office/powerpoint/2010/main" val="4932072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Remember, your child care site must offer at least one iron-fortified infant formula, but if parents choose not to use it, then they can give parents information on how to prepare and transport bottles to the child care site. Let’s practice with this scenario.</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Scenario</a:t>
            </a:r>
          </a:p>
          <a:p>
            <a:r>
              <a:rPr lang="en-US" sz="1200" kern="1200" dirty="0">
                <a:solidFill>
                  <a:schemeClr val="tx1"/>
                </a:solidFill>
                <a:effectLst/>
                <a:latin typeface="+mn-lt"/>
                <a:ea typeface="+mn-ea"/>
                <a:cs typeface="+mn-cs"/>
              </a:rPr>
              <a:t>Baby Michael drinks infant formula at home and his mom brought it in on his first day at child care. You are happy to give Baby Michael the infant formula his mom brought in, but you also want to let her know you have some at the center. How can you have this conversation with Baby Michael’s mom?</a:t>
            </a:r>
          </a:p>
          <a:p>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Present the scenario and ask participants what they would do in this situation. You can do this activity in small groups or pairs. Tell participants that they have 1 or 2 minutes to discuss the scenario after you read it out loud. At the end of the 1 or 2 minutes, ask participants to share their ideas.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Turn to the </a:t>
            </a:r>
            <a:r>
              <a:rPr lang="en-US" sz="1200" i="1" kern="1200" dirty="0">
                <a:solidFill>
                  <a:schemeClr val="tx1"/>
                </a:solidFill>
                <a:effectLst/>
                <a:latin typeface="+mn-lt"/>
                <a:ea typeface="+mn-ea"/>
                <a:cs typeface="+mn-cs"/>
              </a:rPr>
              <a:t>For Parents: Feeding Your Baby Infant Formula? Tell Us More! </a:t>
            </a:r>
            <a:r>
              <a:rPr lang="en-US" sz="1200" kern="1200" dirty="0">
                <a:solidFill>
                  <a:schemeClr val="tx1"/>
                </a:solidFill>
                <a:effectLst/>
                <a:latin typeface="+mn-lt"/>
                <a:ea typeface="+mn-ea"/>
                <a:cs typeface="+mn-cs"/>
              </a:rPr>
              <a:t>handout on page 34 in the </a:t>
            </a:r>
            <a:r>
              <a:rPr lang="en-US" sz="1200" i="1" kern="1200" dirty="0">
                <a:solidFill>
                  <a:schemeClr val="tx1"/>
                </a:solidFill>
                <a:effectLst/>
                <a:latin typeface="+mn-lt"/>
                <a:ea typeface="+mn-ea"/>
                <a:cs typeface="+mn-cs"/>
              </a:rPr>
              <a:t>Feeding Infants in the Child and Adult Care Food Program </a:t>
            </a:r>
            <a:r>
              <a:rPr lang="en-US" sz="1200" kern="1200" dirty="0">
                <a:solidFill>
                  <a:schemeClr val="tx1"/>
                </a:solidFill>
                <a:effectLst/>
                <a:latin typeface="+mn-lt"/>
                <a:ea typeface="+mn-ea"/>
                <a:cs typeface="+mn-cs"/>
              </a:rPr>
              <a:t>guide. Baby Michael’s mom can fill out the handout to let the child care provider know if she would like to provide her own infant formula, breastmilk and infant formula, or if she would like the child care provider to give Baby Michael the iron-fortified infant formula the child care site provides. The handout also helps child care providers explain that if mom brings in infant formula for Baby Michael, it must contain iron.</a:t>
            </a:r>
          </a:p>
          <a:p>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Tell participants that the handout is available for free download from the USDA Team Nutrition website at </a:t>
            </a:r>
            <a:r>
              <a:rPr lang="en-US" sz="1200" u="sng" kern="1200" dirty="0">
                <a:solidFill>
                  <a:schemeClr val="tx1"/>
                </a:solidFill>
                <a:effectLst/>
                <a:latin typeface="+mn-lt"/>
                <a:ea typeface="+mn-ea"/>
                <a:cs typeface="+mn-cs"/>
                <a:hlinkClick r:id="rId3"/>
              </a:rPr>
              <a:t>https://teamnutrition.usda.gov</a:t>
            </a:r>
            <a:r>
              <a:rPr lang="en-US" sz="1200" kern="1200" dirty="0">
                <a:solidFill>
                  <a:schemeClr val="tx1"/>
                </a:solidFill>
                <a:effectLst/>
                <a:latin typeface="+mn-lt"/>
                <a:ea typeface="+mn-ea"/>
                <a:cs typeface="+mn-cs"/>
              </a:rPr>
              <a:t>.</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31D8931-9063-5C43-AACF-1CA2560E0730}" type="slidenum">
              <a:rPr lang="en-US" smtClean="0"/>
              <a:pPr/>
              <a:t>14</a:t>
            </a:fld>
            <a:endParaRPr lang="en-US" dirty="0"/>
          </a:p>
        </p:txBody>
      </p:sp>
    </p:spTree>
    <p:extLst>
      <p:ext uri="{BB962C8B-B14F-4D97-AF65-F5344CB8AC3E}">
        <p14:creationId xmlns:p14="http://schemas.microsoft.com/office/powerpoint/2010/main" val="31929567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Trainer Note: </a:t>
            </a:r>
            <a:r>
              <a:rPr lang="en-US" sz="1200" b="0" i="0" kern="1200" dirty="0">
                <a:solidFill>
                  <a:schemeClr val="tx1"/>
                </a:solidFill>
                <a:effectLst/>
                <a:latin typeface="+mn-lt"/>
                <a:ea typeface="+mn-ea"/>
                <a:cs typeface="+mn-cs"/>
              </a:rPr>
              <a:t>Review the key concepts covered in the lesson. Allow participants to ask questions.</a:t>
            </a:r>
          </a:p>
          <a:p>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You must offer at least one type of iron-fortified infant formula regulated by the FDA at your child care site.</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If an infant needs an infant formula that is not iron-fortified or is not regulated by the FDA, the parent must provide a medical statement signed by the baby’s health care provider for the formula to be creditable in the CACFP.</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Refer to Table 6: </a:t>
            </a:r>
            <a:r>
              <a:rPr lang="en-US" sz="1200" b="0" i="1" kern="1200" dirty="0">
                <a:solidFill>
                  <a:schemeClr val="tx1"/>
                </a:solidFill>
                <a:effectLst/>
                <a:latin typeface="+mn-lt"/>
                <a:ea typeface="+mn-ea"/>
                <a:cs typeface="+mn-cs"/>
              </a:rPr>
              <a:t>Storing and Handling Infant Formula </a:t>
            </a:r>
            <a:r>
              <a:rPr lang="en-US" sz="1200" b="0" i="0" kern="1200" dirty="0">
                <a:solidFill>
                  <a:schemeClr val="tx1"/>
                </a:solidFill>
                <a:effectLst/>
                <a:latin typeface="+mn-lt"/>
                <a:ea typeface="+mn-ea"/>
                <a:cs typeface="+mn-cs"/>
              </a:rPr>
              <a:t>on page 47 in the </a:t>
            </a:r>
            <a:r>
              <a:rPr lang="en-US" sz="1200" b="0" i="1" kern="1200" dirty="0">
                <a:solidFill>
                  <a:schemeClr val="tx1"/>
                </a:solidFill>
                <a:effectLst/>
                <a:latin typeface="+mn-lt"/>
                <a:ea typeface="+mn-ea"/>
                <a:cs typeface="+mn-cs"/>
              </a:rPr>
              <a:t>Feeding Infants in the Child and Adult Care Food Program </a:t>
            </a:r>
            <a:r>
              <a:rPr lang="en-US" sz="1200" b="0" i="0" kern="1200" dirty="0">
                <a:solidFill>
                  <a:schemeClr val="tx1"/>
                </a:solidFill>
                <a:effectLst/>
                <a:latin typeface="+mn-lt"/>
                <a:ea typeface="+mn-ea"/>
                <a:cs typeface="+mn-cs"/>
              </a:rPr>
              <a:t>guide for the maximum storage time and temperature for infant formula at your child care site.</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Use the </a:t>
            </a:r>
            <a:r>
              <a:rPr lang="en-US" sz="1200" b="0" i="1" kern="1200" dirty="0">
                <a:solidFill>
                  <a:schemeClr val="tx1"/>
                </a:solidFill>
                <a:effectLst/>
                <a:latin typeface="+mn-lt"/>
                <a:ea typeface="+mn-ea"/>
                <a:cs typeface="+mn-cs"/>
              </a:rPr>
              <a:t>For Parents: Feeding Your Baby Infant Formula? Tell Us More! </a:t>
            </a:r>
            <a:r>
              <a:rPr lang="en-US" sz="1200" b="0" i="0" kern="1200" dirty="0">
                <a:solidFill>
                  <a:schemeClr val="tx1"/>
                </a:solidFill>
                <a:effectLst/>
                <a:latin typeface="+mn-lt"/>
                <a:ea typeface="+mn-ea"/>
                <a:cs typeface="+mn-cs"/>
              </a:rPr>
              <a:t>handout on page 34 in the </a:t>
            </a:r>
            <a:r>
              <a:rPr lang="en-US" sz="1200" b="0" i="1" kern="1200" dirty="0">
                <a:solidFill>
                  <a:schemeClr val="tx1"/>
                </a:solidFill>
                <a:effectLst/>
                <a:latin typeface="+mn-lt"/>
                <a:ea typeface="+mn-ea"/>
                <a:cs typeface="+mn-cs"/>
              </a:rPr>
              <a:t>Feeding Infants in the Child and Adult Care Food Program </a:t>
            </a:r>
            <a:r>
              <a:rPr lang="en-US" sz="1200" b="0" i="0" kern="1200" dirty="0">
                <a:solidFill>
                  <a:schemeClr val="tx1"/>
                </a:solidFill>
                <a:effectLst/>
                <a:latin typeface="+mn-lt"/>
                <a:ea typeface="+mn-ea"/>
                <a:cs typeface="+mn-cs"/>
              </a:rPr>
              <a:t>guide to share information about iron-fortified infant formula and gather information from parents.</a:t>
            </a:r>
          </a:p>
        </p:txBody>
      </p:sp>
      <p:sp>
        <p:nvSpPr>
          <p:cNvPr id="4" name="Slide Number Placeholder 3"/>
          <p:cNvSpPr>
            <a:spLocks noGrp="1"/>
          </p:cNvSpPr>
          <p:nvPr>
            <p:ph type="sldNum" sz="quarter" idx="5"/>
          </p:nvPr>
        </p:nvSpPr>
        <p:spPr/>
        <p:txBody>
          <a:bodyPr/>
          <a:lstStyle/>
          <a:p>
            <a:fld id="{031D8931-9063-5C43-AACF-1CA2560E0730}" type="slidenum">
              <a:rPr lang="en-US" smtClean="0"/>
              <a:pPr/>
              <a:t>15</a:t>
            </a:fld>
            <a:endParaRPr lang="en-US" dirty="0"/>
          </a:p>
        </p:txBody>
      </p:sp>
    </p:spTree>
    <p:extLst>
      <p:ext uri="{BB962C8B-B14F-4D97-AF65-F5344CB8AC3E}">
        <p14:creationId xmlns:p14="http://schemas.microsoft.com/office/powerpoint/2010/main" val="8222509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kern="1200" dirty="0">
                <a:solidFill>
                  <a:schemeClr val="tx1"/>
                </a:solidFill>
                <a:effectLst/>
                <a:latin typeface="+mn-lt"/>
                <a:ea typeface="+mn-ea"/>
                <a:cs typeface="+mn-cs"/>
              </a:rPr>
              <a:t>Yes or No?</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child care provider has been busy watching all of the children in his care and accidentally leaves a bottle of infant formula out on the counter for 2½ hours. Can he put it back in the refrigerator and use it later?</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Answer: </a:t>
            </a:r>
            <a:r>
              <a:rPr lang="en-US" sz="1200" kern="1200" dirty="0">
                <a:solidFill>
                  <a:schemeClr val="tx1"/>
                </a:solidFill>
                <a:effectLst/>
                <a:latin typeface="+mn-lt"/>
                <a:ea typeface="+mn-ea"/>
                <a:cs typeface="+mn-cs"/>
              </a:rPr>
              <a:t>No</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child care provider should not put the bottle of infant formula that he left out on the counter for 2 ½ hours back into the refrigerator. Once you begin feeding a baby infant formula, it should be consumed within 1 hour. Any leftover formula should be thrown away. The baby's saliva can get into the bottle of formula during a feeding. This can cause bacteria to grow and can make the baby sick. If State or local authorities, including child care licensing, have stricter health and safety regulations for labeling and storing bottles of infant formula, then follow those regulations.</a:t>
            </a:r>
          </a:p>
          <a:p>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You can conduct the post-test as a group activity or distribute a paper test. There are three question slides.</a:t>
            </a:r>
          </a:p>
          <a:p>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For a group activity, ask participants what they think the answer is for each question. Allow time for multiple responses before you give the answer.</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To reveal the answer, click your mouse or press the “Enter” key on your keyboard.</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For paper-based testing, distribute the post-test and pencils. Tell participants how much time they have to complete the assessment.</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After you have collected the tests, you can show participants the answers.</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If you will not administer the test, skip the slide.</a:t>
            </a:r>
          </a:p>
        </p:txBody>
      </p:sp>
      <p:sp>
        <p:nvSpPr>
          <p:cNvPr id="4" name="Slide Number Placeholder 3"/>
          <p:cNvSpPr>
            <a:spLocks noGrp="1"/>
          </p:cNvSpPr>
          <p:nvPr>
            <p:ph type="sldNum" sz="quarter" idx="10"/>
          </p:nvPr>
        </p:nvSpPr>
        <p:spPr/>
        <p:txBody>
          <a:bodyPr/>
          <a:lstStyle/>
          <a:p>
            <a:fld id="{031D8931-9063-5C43-AACF-1CA2560E0730}" type="slidenum">
              <a:rPr lang="en-US" smtClean="0"/>
              <a:pPr/>
              <a:t>16</a:t>
            </a:fld>
            <a:endParaRPr lang="en-US" dirty="0"/>
          </a:p>
        </p:txBody>
      </p:sp>
    </p:spTree>
    <p:extLst>
      <p:ext uri="{BB962C8B-B14F-4D97-AF65-F5344CB8AC3E}">
        <p14:creationId xmlns:p14="http://schemas.microsoft.com/office/powerpoint/2010/main" val="42558960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Bottles of infant formula can be refrigerated at </a:t>
            </a:r>
            <a:r>
              <a:rPr lang="en-US" sz="1200" b="0" kern="1200" dirty="0">
                <a:solidFill>
                  <a:schemeClr val="tx1"/>
                </a:solidFill>
                <a:effectLst/>
                <a:latin typeface="+mn-lt"/>
                <a:ea typeface="+mn-ea"/>
                <a:cs typeface="+mn-cs"/>
              </a:rPr>
              <a:t>40 </a:t>
            </a:r>
            <a:r>
              <a:rPr lang="en-US" sz="1200" b="0" baseline="0" dirty="0">
                <a:solidFill>
                  <a:schemeClr val="tx1"/>
                </a:solidFill>
                <a:latin typeface="+mn-lt"/>
                <a:cs typeface="Arial"/>
              </a:rPr>
              <a:t>°</a:t>
            </a:r>
            <a:r>
              <a:rPr lang="en-US" sz="1200" b="0" baseline="0" dirty="0">
                <a:solidFill>
                  <a:schemeClr val="tx1"/>
                </a:solidFill>
                <a:latin typeface="+mn-lt"/>
                <a:cs typeface="Arial" panose="020B0604020202020204" pitchFamily="34" charset="0"/>
              </a:rPr>
              <a:t>F</a:t>
            </a:r>
            <a:r>
              <a:rPr lang="en-US" sz="1200" b="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(or below) for up to _____ hours.</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228600" indent="-228600">
              <a:buFont typeface="+mj-lt"/>
              <a:buAutoNum type="alphaUcPeriod"/>
            </a:pPr>
            <a:r>
              <a:rPr lang="en-US" sz="1200" kern="1200" dirty="0">
                <a:solidFill>
                  <a:schemeClr val="tx1"/>
                </a:solidFill>
                <a:effectLst/>
                <a:latin typeface="+mn-lt"/>
                <a:ea typeface="+mn-ea"/>
                <a:cs typeface="+mn-cs"/>
              </a:rPr>
              <a:t>24</a:t>
            </a:r>
          </a:p>
          <a:p>
            <a:pPr marL="228600" indent="-228600">
              <a:buFont typeface="+mj-lt"/>
              <a:buAutoNum type="alphaUcPeriod"/>
            </a:pPr>
            <a:r>
              <a:rPr lang="en-US" sz="1200" kern="1200" dirty="0">
                <a:solidFill>
                  <a:schemeClr val="tx1"/>
                </a:solidFill>
                <a:effectLst/>
                <a:latin typeface="+mn-lt"/>
                <a:ea typeface="+mn-ea"/>
                <a:cs typeface="+mn-cs"/>
              </a:rPr>
              <a:t>36</a:t>
            </a:r>
          </a:p>
          <a:p>
            <a:pPr marL="228600" indent="-228600">
              <a:buFont typeface="+mj-lt"/>
              <a:buAutoNum type="alphaUcPeriod"/>
            </a:pPr>
            <a:r>
              <a:rPr lang="en-US" sz="1200" kern="1200" dirty="0">
                <a:solidFill>
                  <a:schemeClr val="tx1"/>
                </a:solidFill>
                <a:effectLst/>
                <a:latin typeface="+mn-lt"/>
                <a:ea typeface="+mn-ea"/>
                <a:cs typeface="+mn-cs"/>
              </a:rPr>
              <a:t>48</a:t>
            </a:r>
          </a:p>
          <a:p>
            <a:pPr marL="228600" indent="-228600">
              <a:buFont typeface="+mj-lt"/>
              <a:buAutoNum type="alphaUcPeriod"/>
            </a:pPr>
            <a:r>
              <a:rPr lang="en-US" sz="1200" kern="1200" dirty="0">
                <a:solidFill>
                  <a:schemeClr val="tx1"/>
                </a:solidFill>
                <a:effectLst/>
                <a:latin typeface="+mn-lt"/>
                <a:ea typeface="+mn-ea"/>
                <a:cs typeface="+mn-cs"/>
              </a:rPr>
              <a:t>72</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Answer: </a:t>
            </a:r>
            <a:r>
              <a:rPr lang="en-US" sz="1200" kern="1200" dirty="0">
                <a:solidFill>
                  <a:schemeClr val="tx1"/>
                </a:solidFill>
                <a:effectLst/>
                <a:latin typeface="+mn-lt"/>
                <a:ea typeface="+mn-ea"/>
                <a:cs typeface="+mn-cs"/>
              </a:rPr>
              <a:t>A</a:t>
            </a:r>
          </a:p>
          <a:p>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Click your mouse or press the “Enter” key on your keyboard to reveal the answer.</a:t>
            </a:r>
          </a:p>
        </p:txBody>
      </p:sp>
      <p:sp>
        <p:nvSpPr>
          <p:cNvPr id="4" name="Slide Number Placeholder 3"/>
          <p:cNvSpPr>
            <a:spLocks noGrp="1"/>
          </p:cNvSpPr>
          <p:nvPr>
            <p:ph type="sldNum" sz="quarter" idx="10"/>
          </p:nvPr>
        </p:nvSpPr>
        <p:spPr/>
        <p:txBody>
          <a:bodyPr/>
          <a:lstStyle/>
          <a:p>
            <a:fld id="{031D8931-9063-5C43-AACF-1CA2560E0730}" type="slidenum">
              <a:rPr lang="en-US" smtClean="0"/>
              <a:pPr/>
              <a:t>17</a:t>
            </a:fld>
            <a:endParaRPr lang="en-US" dirty="0"/>
          </a:p>
        </p:txBody>
      </p:sp>
    </p:spTree>
    <p:extLst>
      <p:ext uri="{BB962C8B-B14F-4D97-AF65-F5344CB8AC3E}">
        <p14:creationId xmlns:p14="http://schemas.microsoft.com/office/powerpoint/2010/main" val="9900983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Yes or No?</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mother brings in a new iron-fortified infant formula for her baby. The child care provider has worked with babies for years and prepares the infant formula the same way she does with all other formulas. Is the child care provider preparing the infant formula correctly?</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Answer: </a:t>
            </a:r>
            <a:r>
              <a:rPr lang="en-US" sz="1200" kern="1200" dirty="0">
                <a:solidFill>
                  <a:schemeClr val="tx1"/>
                </a:solidFill>
                <a:effectLst/>
                <a:latin typeface="+mn-lt"/>
                <a:ea typeface="+mn-ea"/>
                <a:cs typeface="+mn-cs"/>
              </a:rPr>
              <a:t>No</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child care provider is not preparing the infant formula the correct way. She should always follow the instructions on the container to make sure she is adding the correct amount of water to the powdered infant formula. If State or local authorities, including child care licensing, have stricter health and safety regulations for labeling and storing infant formula, then follow those regulations.</a:t>
            </a:r>
          </a:p>
          <a:p>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Click your mouse or press the “Enter” key on your keyboard to reveal the answer.</a:t>
            </a:r>
          </a:p>
        </p:txBody>
      </p:sp>
      <p:sp>
        <p:nvSpPr>
          <p:cNvPr id="4" name="Slide Number Placeholder 3"/>
          <p:cNvSpPr>
            <a:spLocks noGrp="1"/>
          </p:cNvSpPr>
          <p:nvPr>
            <p:ph type="sldNum" sz="quarter" idx="10"/>
          </p:nvPr>
        </p:nvSpPr>
        <p:spPr/>
        <p:txBody>
          <a:bodyPr/>
          <a:lstStyle/>
          <a:p>
            <a:fld id="{031D8931-9063-5C43-AACF-1CA2560E0730}" type="slidenum">
              <a:rPr lang="en-US" smtClean="0"/>
              <a:pPr/>
              <a:t>18</a:t>
            </a:fld>
            <a:endParaRPr lang="en-US" dirty="0"/>
          </a:p>
        </p:txBody>
      </p:sp>
    </p:spTree>
    <p:extLst>
      <p:ext uri="{BB962C8B-B14F-4D97-AF65-F5344CB8AC3E}">
        <p14:creationId xmlns:p14="http://schemas.microsoft.com/office/powerpoint/2010/main" val="42464507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1D8931-9063-5C43-AACF-1CA2560E0730}" type="slidenum">
              <a:rPr lang="en-US" smtClean="0"/>
              <a:pPr/>
              <a:t>19</a:t>
            </a:fld>
            <a:endParaRPr lang="en-US" dirty="0"/>
          </a:p>
        </p:txBody>
      </p:sp>
    </p:spTree>
    <p:extLst>
      <p:ext uri="{BB962C8B-B14F-4D97-AF65-F5344CB8AC3E}">
        <p14:creationId xmlns:p14="http://schemas.microsoft.com/office/powerpoint/2010/main" val="4498361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lesson, you will learn best practices for selecting, storing, and handling infant formula at a child care site and ways you can share and gather information from parents about iron-fortified infant formula.</a:t>
            </a:r>
          </a:p>
        </p:txBody>
      </p:sp>
      <p:sp>
        <p:nvSpPr>
          <p:cNvPr id="4" name="Slide Number Placeholder 3"/>
          <p:cNvSpPr>
            <a:spLocks noGrp="1"/>
          </p:cNvSpPr>
          <p:nvPr>
            <p:ph type="sldNum" sz="quarter" idx="5"/>
          </p:nvPr>
        </p:nvSpPr>
        <p:spPr/>
        <p:txBody>
          <a:bodyPr/>
          <a:lstStyle/>
          <a:p>
            <a:fld id="{031D8931-9063-5C43-AACF-1CA2560E0730}" type="slidenum">
              <a:rPr lang="en-US" smtClean="0"/>
              <a:pPr/>
              <a:t>2</a:t>
            </a:fld>
            <a:endParaRPr lang="en-US" dirty="0"/>
          </a:p>
        </p:txBody>
      </p:sp>
    </p:spTree>
    <p:extLst>
      <p:ext uri="{BB962C8B-B14F-4D97-AF65-F5344CB8AC3E}">
        <p14:creationId xmlns:p14="http://schemas.microsoft.com/office/powerpoint/2010/main" val="841856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Yes or No?</a:t>
            </a:r>
            <a:br>
              <a:rPr lang="en-US" dirty="0"/>
            </a:br>
            <a:endParaRPr lang="en-US" dirty="0"/>
          </a:p>
          <a:p>
            <a:r>
              <a:rPr lang="en-US" dirty="0"/>
              <a:t>A child care provider has been busy watching all of the children in his care and accidentally leaves a bottle of infant formula out on the counter for 2½ hours. Can he put it back in the refrigerator and use it later?</a:t>
            </a:r>
          </a:p>
          <a:p>
            <a:endParaRPr lang="en-US" dirty="0"/>
          </a:p>
          <a:p>
            <a:r>
              <a:rPr lang="en-US" b="1" i="1" dirty="0"/>
              <a:t>Trainer Note: </a:t>
            </a:r>
            <a:r>
              <a:rPr lang="en-US" dirty="0"/>
              <a:t>You can conduct the pre-test as a group activity or distribute a paper test. There are three question slides.</a:t>
            </a:r>
          </a:p>
          <a:p>
            <a:endParaRPr lang="en-US" dirty="0"/>
          </a:p>
          <a:p>
            <a:pPr marL="171450" indent="-171450">
              <a:buFont typeface="Arial" panose="020B0604020202020204" pitchFamily="34" charset="0"/>
              <a:buChar char="•"/>
            </a:pPr>
            <a:r>
              <a:rPr lang="en-US" dirty="0"/>
              <a:t>For a group activity, ask participants what they think the answer is for each question.</a:t>
            </a:r>
          </a:p>
          <a:p>
            <a:pPr marL="628650" lvl="1" indent="-171450">
              <a:buFont typeface="Courier New" panose="02070309020205020404" pitchFamily="49" charset="0"/>
              <a:buChar char="o"/>
            </a:pPr>
            <a:r>
              <a:rPr lang="en-US" dirty="0"/>
              <a:t>Do not give the answer.</a:t>
            </a:r>
          </a:p>
          <a:p>
            <a:pPr marL="628650" lvl="1" indent="-171450">
              <a:buFont typeface="Courier New" panose="02070309020205020404" pitchFamily="49" charset="0"/>
              <a:buChar char="o"/>
            </a:pPr>
            <a:r>
              <a:rPr lang="en-US" dirty="0"/>
              <a:t>Tell participants that the answer to each question will be provided during the lesson and the answers will be provided at the end of the lesson in the post-test slides.</a:t>
            </a:r>
            <a:br>
              <a:rPr lang="en-US" dirty="0"/>
            </a:br>
            <a:endParaRPr lang="en-US" dirty="0"/>
          </a:p>
          <a:p>
            <a:pPr marL="171450" indent="-171450">
              <a:buFont typeface="Arial" panose="020B0604020202020204" pitchFamily="34" charset="0"/>
              <a:buChar char="•"/>
            </a:pPr>
            <a:r>
              <a:rPr lang="en-US" dirty="0"/>
              <a:t>For paper-based testing, distribute the pre-test and pencils. Tell participants how much time they have to complete the assessment. </a:t>
            </a:r>
            <a:br>
              <a:rPr lang="en-US" dirty="0"/>
            </a:br>
            <a:endParaRPr lang="en-US" dirty="0"/>
          </a:p>
          <a:p>
            <a:pPr marL="171450" indent="-171450">
              <a:buFont typeface="Arial" panose="020B0604020202020204" pitchFamily="34" charset="0"/>
              <a:buChar char="•"/>
            </a:pPr>
            <a:r>
              <a:rPr lang="en-US" dirty="0"/>
              <a:t>If you will not administer the test, skip the slide. </a:t>
            </a:r>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3</a:t>
            </a:fld>
            <a:endParaRPr lang="en-US" dirty="0"/>
          </a:p>
        </p:txBody>
      </p:sp>
    </p:spTree>
    <p:extLst>
      <p:ext uri="{BB962C8B-B14F-4D97-AF65-F5344CB8AC3E}">
        <p14:creationId xmlns:p14="http://schemas.microsoft.com/office/powerpoint/2010/main" val="1261725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mn-lt"/>
                <a:ea typeface="+mn-ea"/>
                <a:cs typeface="+mn-cs"/>
              </a:rPr>
              <a:t>Bottles of infant formula can be refrigerated at </a:t>
            </a:r>
            <a:r>
              <a:rPr lang="en-US" sz="1200" b="0" kern="1200" dirty="0">
                <a:solidFill>
                  <a:schemeClr val="tx1"/>
                </a:solidFill>
                <a:effectLst/>
                <a:latin typeface="+mn-lt"/>
                <a:ea typeface="+mn-ea"/>
                <a:cs typeface="+mn-cs"/>
              </a:rPr>
              <a:t>40 </a:t>
            </a:r>
            <a:r>
              <a:rPr lang="en-US" sz="1200" b="0" baseline="0" dirty="0">
                <a:solidFill>
                  <a:schemeClr val="tx1"/>
                </a:solidFill>
                <a:latin typeface="+mn-lt"/>
                <a:cs typeface="Arial"/>
              </a:rPr>
              <a:t>°</a:t>
            </a:r>
            <a:r>
              <a:rPr lang="en-US" sz="1200" b="0" baseline="0" dirty="0">
                <a:solidFill>
                  <a:schemeClr val="tx1"/>
                </a:solidFill>
                <a:latin typeface="+mn-lt"/>
                <a:cs typeface="Arial" panose="020B0604020202020204" pitchFamily="34" charset="0"/>
              </a:rPr>
              <a:t>F</a:t>
            </a:r>
            <a:r>
              <a:rPr lang="en-US" sz="1200" b="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(or below) for up to _____ hours.</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pPr marL="228600" indent="-228600">
              <a:buFont typeface="+mj-lt"/>
              <a:buAutoNum type="alphaUcPeriod"/>
            </a:pPr>
            <a:r>
              <a:rPr lang="en-US" sz="1200" kern="1200" dirty="0">
                <a:solidFill>
                  <a:schemeClr val="tx1"/>
                </a:solidFill>
                <a:effectLst/>
                <a:latin typeface="+mn-lt"/>
                <a:ea typeface="+mn-ea"/>
                <a:cs typeface="+mn-cs"/>
              </a:rPr>
              <a:t>24</a:t>
            </a:r>
          </a:p>
          <a:p>
            <a:pPr marL="228600" indent="-228600">
              <a:buFont typeface="+mj-lt"/>
              <a:buAutoNum type="alphaUcPeriod"/>
            </a:pPr>
            <a:r>
              <a:rPr lang="en-US" sz="1200" kern="1200" dirty="0">
                <a:solidFill>
                  <a:schemeClr val="tx1"/>
                </a:solidFill>
                <a:effectLst/>
                <a:latin typeface="+mn-lt"/>
                <a:ea typeface="+mn-ea"/>
                <a:cs typeface="+mn-cs"/>
              </a:rPr>
              <a:t>36</a:t>
            </a:r>
          </a:p>
          <a:p>
            <a:pPr marL="228600" indent="-228600">
              <a:buFont typeface="+mj-lt"/>
              <a:buAutoNum type="alphaUcPeriod"/>
            </a:pPr>
            <a:r>
              <a:rPr lang="en-US" sz="1200" kern="1200" dirty="0">
                <a:solidFill>
                  <a:schemeClr val="tx1"/>
                </a:solidFill>
                <a:effectLst/>
                <a:latin typeface="+mn-lt"/>
                <a:ea typeface="+mn-ea"/>
                <a:cs typeface="+mn-cs"/>
              </a:rPr>
              <a:t>48</a:t>
            </a:r>
          </a:p>
          <a:p>
            <a:pPr marL="228600" indent="-228600">
              <a:buFont typeface="+mj-lt"/>
              <a:buAutoNum type="alphaUcPeriod"/>
            </a:pPr>
            <a:r>
              <a:rPr lang="en-US" sz="1200" kern="1200" dirty="0">
                <a:solidFill>
                  <a:schemeClr val="tx1"/>
                </a:solidFill>
                <a:effectLst/>
                <a:latin typeface="+mn-lt"/>
                <a:ea typeface="+mn-ea"/>
                <a:cs typeface="+mn-cs"/>
              </a:rPr>
              <a:t>72</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The answer to the question will be provided in the content of the lesson and is provided in the post-test slide.</a:t>
            </a:r>
          </a:p>
        </p:txBody>
      </p:sp>
      <p:sp>
        <p:nvSpPr>
          <p:cNvPr id="4" name="Slide Number Placeholder 3"/>
          <p:cNvSpPr>
            <a:spLocks noGrp="1"/>
          </p:cNvSpPr>
          <p:nvPr>
            <p:ph type="sldNum" sz="quarter" idx="10"/>
          </p:nvPr>
        </p:nvSpPr>
        <p:spPr/>
        <p:txBody>
          <a:bodyPr/>
          <a:lstStyle/>
          <a:p>
            <a:fld id="{031D8931-9063-5C43-AACF-1CA2560E0730}" type="slidenum">
              <a:rPr lang="en-US" smtClean="0"/>
              <a:pPr/>
              <a:t>4</a:t>
            </a:fld>
            <a:endParaRPr lang="en-US" dirty="0"/>
          </a:p>
        </p:txBody>
      </p:sp>
    </p:spTree>
    <p:extLst>
      <p:ext uri="{BB962C8B-B14F-4D97-AF65-F5344CB8AC3E}">
        <p14:creationId xmlns:p14="http://schemas.microsoft.com/office/powerpoint/2010/main" val="1349045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 typeface="Arial" panose="020B0604020202020204" pitchFamily="34" charset="0"/>
              <a:buNone/>
            </a:pPr>
            <a:r>
              <a:rPr lang="en-US" sz="1200" kern="1200" dirty="0">
                <a:solidFill>
                  <a:schemeClr val="tx1"/>
                </a:solidFill>
                <a:effectLst/>
                <a:latin typeface="+mn-lt"/>
                <a:ea typeface="+mn-ea"/>
                <a:cs typeface="+mn-cs"/>
              </a:rPr>
              <a:t>Yes or No?</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A mother brings in a new iron-fortified infant formula for her baby. The child care provider has worked with babies for years and prepares the infant formula the same way she does with all other formulas. Is the child care provider preparing the infant formula correctly?</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The answer to the question will be provided in the content of the lesson and is provided in the post-test slide.</a:t>
            </a:r>
          </a:p>
        </p:txBody>
      </p:sp>
      <p:sp>
        <p:nvSpPr>
          <p:cNvPr id="4" name="Slide Number Placeholder 3"/>
          <p:cNvSpPr>
            <a:spLocks noGrp="1"/>
          </p:cNvSpPr>
          <p:nvPr>
            <p:ph type="sldNum" sz="quarter" idx="10"/>
          </p:nvPr>
        </p:nvSpPr>
        <p:spPr/>
        <p:txBody>
          <a:bodyPr/>
          <a:lstStyle/>
          <a:p>
            <a:fld id="{031D8931-9063-5C43-AACF-1CA2560E0730}" type="slidenum">
              <a:rPr lang="en-US" smtClean="0"/>
              <a:pPr/>
              <a:t>5</a:t>
            </a:fld>
            <a:endParaRPr lang="en-US" dirty="0"/>
          </a:p>
        </p:txBody>
      </p:sp>
    </p:spTree>
    <p:extLst>
      <p:ext uri="{BB962C8B-B14F-4D97-AF65-F5344CB8AC3E}">
        <p14:creationId xmlns:p14="http://schemas.microsoft.com/office/powerpoint/2010/main" val="278739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To ensure infants are getting the nutrients they need for healthy growth, the U.S. Food and Drug Administration (FDA) has strict nutrition and safety standards for infant formula. In the CACFP infant meal pattern, you must offer at least one iron-fortified infant formula that is regulated by the FDA to babies who are not breastfed or are partially breastfed. All infant formulas sold in the United States are regulated by the FDA. If an infant formula is bought from a place online or in person outside of the United States, it is probably not regulated by the FDA and should not be used.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Although you must offer at least one </a:t>
            </a:r>
            <a:r>
              <a:rPr lang="en-US" sz="1200" b="1" kern="1200" dirty="0">
                <a:solidFill>
                  <a:schemeClr val="tx1"/>
                </a:solidFill>
                <a:effectLst/>
                <a:latin typeface="+mn-lt"/>
                <a:ea typeface="+mn-ea"/>
                <a:cs typeface="+mn-cs"/>
              </a:rPr>
              <a:t>iron-fortified infant formula</a:t>
            </a:r>
            <a:r>
              <a:rPr lang="en-US" sz="1200" kern="1200" dirty="0">
                <a:solidFill>
                  <a:schemeClr val="tx1"/>
                </a:solidFill>
                <a:effectLst/>
                <a:latin typeface="+mn-lt"/>
                <a:ea typeface="+mn-ea"/>
                <a:cs typeface="+mn-cs"/>
              </a:rPr>
              <a:t>, the type of infant formula fed to a baby is a decision that should be made by the baby’s parents and health care provider.</a:t>
            </a:r>
          </a:p>
        </p:txBody>
      </p:sp>
      <p:sp>
        <p:nvSpPr>
          <p:cNvPr id="4" name="Slide Number Placeholder 3"/>
          <p:cNvSpPr>
            <a:spLocks noGrp="1"/>
          </p:cNvSpPr>
          <p:nvPr>
            <p:ph type="sldNum" sz="quarter" idx="5"/>
          </p:nvPr>
        </p:nvSpPr>
        <p:spPr/>
        <p:txBody>
          <a:bodyPr/>
          <a:lstStyle/>
          <a:p>
            <a:fld id="{031D8931-9063-5C43-AACF-1CA2560E0730}" type="slidenum">
              <a:rPr lang="en-US" smtClean="0"/>
              <a:pPr/>
              <a:t>6</a:t>
            </a:fld>
            <a:endParaRPr lang="en-US" dirty="0"/>
          </a:p>
        </p:txBody>
      </p:sp>
    </p:spTree>
    <p:extLst>
      <p:ext uri="{BB962C8B-B14F-4D97-AF65-F5344CB8AC3E}">
        <p14:creationId xmlns:p14="http://schemas.microsoft.com/office/powerpoint/2010/main" val="40565091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 Note: </a:t>
            </a:r>
            <a:r>
              <a:rPr lang="en-US" dirty="0"/>
              <a:t>This is a good time to pass around the supplemental materials: various types of containers of iron-fortified infant formula or Nutrition Facts labels. Discuss what child care providers should look for on container labels when purchasing infant formula. </a:t>
            </a:r>
          </a:p>
          <a:p>
            <a:endParaRPr lang="en-US" dirty="0"/>
          </a:p>
          <a:p>
            <a:pPr marL="171450" indent="-171450">
              <a:buFont typeface="Arial" panose="020B0604020202020204" pitchFamily="34" charset="0"/>
              <a:buChar char="•"/>
            </a:pPr>
            <a:r>
              <a:rPr lang="en-US" dirty="0"/>
              <a:t>Look for “Infant Formula with Iron,” or a similar statement on the front of the formula container.</a:t>
            </a:r>
            <a:br>
              <a:rPr lang="en-US" dirty="0"/>
            </a:br>
            <a:endParaRPr lang="en-US" dirty="0"/>
          </a:p>
          <a:p>
            <a:pPr marL="171450" indent="-171450">
              <a:buFont typeface="Arial" panose="020B0604020202020204" pitchFamily="34" charset="0"/>
              <a:buChar char="•"/>
            </a:pPr>
            <a:r>
              <a:rPr lang="en-US" dirty="0"/>
              <a:t>Use the Nutrition Facts label as a guide to make sure the formula has enough iron.</a:t>
            </a:r>
          </a:p>
          <a:p>
            <a:pPr marL="628650" lvl="1" indent="-171450">
              <a:buFont typeface="Courier New" panose="02070309020205020404" pitchFamily="49" charset="0"/>
              <a:buChar char="o"/>
            </a:pPr>
            <a:r>
              <a:rPr lang="en-US" dirty="0"/>
              <a:t>To be considered iron-fortified, an infant formula must have 1 milligram (mg) of iron or more per 100 calories of formula when prepared using the label directions.</a:t>
            </a:r>
          </a:p>
          <a:p>
            <a:endParaRPr lang="en-US" dirty="0"/>
          </a:p>
        </p:txBody>
      </p:sp>
      <p:sp>
        <p:nvSpPr>
          <p:cNvPr id="4" name="Slide Number Placeholder 3"/>
          <p:cNvSpPr>
            <a:spLocks noGrp="1"/>
          </p:cNvSpPr>
          <p:nvPr>
            <p:ph type="sldNum" sz="quarter" idx="5"/>
          </p:nvPr>
        </p:nvSpPr>
        <p:spPr/>
        <p:txBody>
          <a:bodyPr/>
          <a:lstStyle/>
          <a:p>
            <a:fld id="{031D8931-9063-5C43-AACF-1CA2560E0730}" type="slidenum">
              <a:rPr lang="en-US" smtClean="0"/>
              <a:pPr/>
              <a:t>7</a:t>
            </a:fld>
            <a:endParaRPr lang="en-US" dirty="0"/>
          </a:p>
        </p:txBody>
      </p:sp>
    </p:spTree>
    <p:extLst>
      <p:ext uri="{BB962C8B-B14F-4D97-AF65-F5344CB8AC3E}">
        <p14:creationId xmlns:p14="http://schemas.microsoft.com/office/powerpoint/2010/main" val="41878229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different reasons for parents to choose a specific formula. Parents may choose to provide a formula because of an allergy or intolerance, for religious reasons, or if they want a vegan diet for their baby. </a:t>
            </a:r>
          </a:p>
          <a:p>
            <a:endParaRPr lang="en-US" dirty="0"/>
          </a:p>
          <a:p>
            <a:r>
              <a:rPr lang="en-US" b="1" i="1" u="none" dirty="0"/>
              <a:t>Trainer Note: </a:t>
            </a:r>
            <a:r>
              <a:rPr lang="en-US" dirty="0"/>
              <a:t>Refer participants to the Soy-Based, Low Lactose, and Lactose-Free Formulas section in Chapter 3: </a:t>
            </a:r>
            <a:r>
              <a:rPr lang="en-US" i="1" dirty="0"/>
              <a:t>Feeding the Formula-Fed Baby </a:t>
            </a:r>
            <a:r>
              <a:rPr lang="en-US" dirty="0"/>
              <a:t>of their </a:t>
            </a:r>
            <a:r>
              <a:rPr lang="en-US" i="1" dirty="0"/>
              <a:t>Feeding Infants in the Child and Adult Care Food Program</a:t>
            </a:r>
            <a:r>
              <a:rPr lang="en-US" dirty="0"/>
              <a:t> guide on page 36 for more information about soy-based, low-lactose, and lactose-free formulas.</a:t>
            </a:r>
          </a:p>
          <a:p>
            <a:endParaRPr lang="en-US" dirty="0"/>
          </a:p>
          <a:p>
            <a:r>
              <a:rPr lang="en-US" dirty="0"/>
              <a:t>If a baby will be fed a formula that is not iron-fortified or is a low- or no-iron formula, the substitution must be supported by a signed medical statement for it to be creditable in the CACFP.</a:t>
            </a:r>
          </a:p>
        </p:txBody>
      </p:sp>
      <p:sp>
        <p:nvSpPr>
          <p:cNvPr id="4" name="Slide Number Placeholder 3"/>
          <p:cNvSpPr>
            <a:spLocks noGrp="1"/>
          </p:cNvSpPr>
          <p:nvPr>
            <p:ph type="sldNum" sz="quarter" idx="5"/>
          </p:nvPr>
        </p:nvSpPr>
        <p:spPr/>
        <p:txBody>
          <a:bodyPr/>
          <a:lstStyle/>
          <a:p>
            <a:fld id="{031D8931-9063-5C43-AACF-1CA2560E0730}" type="slidenum">
              <a:rPr lang="en-US" smtClean="0"/>
              <a:pPr/>
              <a:t>8</a:t>
            </a:fld>
            <a:endParaRPr lang="en-US" dirty="0"/>
          </a:p>
        </p:txBody>
      </p:sp>
    </p:spTree>
    <p:extLst>
      <p:ext uri="{BB962C8B-B14F-4D97-AF65-F5344CB8AC3E}">
        <p14:creationId xmlns:p14="http://schemas.microsoft.com/office/powerpoint/2010/main" val="3291498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medical statement must include the name of the infant formula to be avoided, explain how the infant formula affects the baby, and be signed by the baby's health care provider.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Recommended substitutions of infant formula can also be included on the medical statement.</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Keep the medical statement on file in a secure location at your child care site.</a:t>
            </a:r>
          </a:p>
        </p:txBody>
      </p:sp>
      <p:sp>
        <p:nvSpPr>
          <p:cNvPr id="4" name="Slide Number Placeholder 3"/>
          <p:cNvSpPr>
            <a:spLocks noGrp="1"/>
          </p:cNvSpPr>
          <p:nvPr>
            <p:ph type="sldNum" sz="quarter" idx="5"/>
          </p:nvPr>
        </p:nvSpPr>
        <p:spPr/>
        <p:txBody>
          <a:bodyPr/>
          <a:lstStyle/>
          <a:p>
            <a:fld id="{031D8931-9063-5C43-AACF-1CA2560E0730}" type="slidenum">
              <a:rPr lang="en-US" smtClean="0"/>
              <a:pPr/>
              <a:t>9</a:t>
            </a:fld>
            <a:endParaRPr lang="en-US" dirty="0"/>
          </a:p>
        </p:txBody>
      </p:sp>
    </p:spTree>
    <p:extLst>
      <p:ext uri="{BB962C8B-B14F-4D97-AF65-F5344CB8AC3E}">
        <p14:creationId xmlns:p14="http://schemas.microsoft.com/office/powerpoint/2010/main" val="3291498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FBB5F5-08D7-4632-8927-E944C6492AD4}"/>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880626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333542" y="2041739"/>
            <a:ext cx="78867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0" y="6186130"/>
            <a:ext cx="541688" cy="365125"/>
          </a:xfrm>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1401578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852344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lumn">
    <p:spTree>
      <p:nvGrpSpPr>
        <p:cNvPr id="1" name=""/>
        <p:cNvGrpSpPr/>
        <p:nvPr/>
      </p:nvGrpSpPr>
      <p:grpSpPr>
        <a:xfrm>
          <a:off x="0" y="0"/>
          <a:ext cx="0" cy="0"/>
          <a:chOff x="0" y="0"/>
          <a:chExt cx="0" cy="0"/>
        </a:xfrm>
      </p:grpSpPr>
      <p:sp>
        <p:nvSpPr>
          <p:cNvPr id="2" name="Title 1"/>
          <p:cNvSpPr>
            <a:spLocks noGrp="1"/>
          </p:cNvSpPr>
          <p:nvPr>
            <p:ph type="title"/>
          </p:nvPr>
        </p:nvSpPr>
        <p:spPr>
          <a:xfrm>
            <a:off x="339892" y="901700"/>
            <a:ext cx="7886700" cy="923925"/>
          </a:xfrm>
        </p:spPr>
        <p:txBody>
          <a:bodyPr/>
          <a:lstStyle/>
          <a:p>
            <a:r>
              <a:rPr lang="en-US" dirty="0"/>
              <a:t>Click to edit Master title style</a:t>
            </a:r>
          </a:p>
        </p:txBody>
      </p:sp>
      <p:sp>
        <p:nvSpPr>
          <p:cNvPr id="3" name="Content Placeholder 2"/>
          <p:cNvSpPr>
            <a:spLocks noGrp="1"/>
          </p:cNvSpPr>
          <p:nvPr>
            <p:ph sz="half" idx="1"/>
          </p:nvPr>
        </p:nvSpPr>
        <p:spPr>
          <a:xfrm>
            <a:off x="339891" y="1825625"/>
            <a:ext cx="38862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27375192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63141" y="905163"/>
            <a:ext cx="7886700" cy="823913"/>
          </a:xfrm>
        </p:spPr>
        <p:txBody>
          <a:bodyPr/>
          <a:lstStyle/>
          <a:p>
            <a:r>
              <a:rPr lang="en-US" dirty="0"/>
              <a:t>Click to edit Master title style</a:t>
            </a:r>
          </a:p>
        </p:txBody>
      </p:sp>
      <p:sp>
        <p:nvSpPr>
          <p:cNvPr id="3" name="Text Placeholder 2"/>
          <p:cNvSpPr>
            <a:spLocks noGrp="1"/>
          </p:cNvSpPr>
          <p:nvPr>
            <p:ph type="body" idx="1"/>
          </p:nvPr>
        </p:nvSpPr>
        <p:spPr>
          <a:xfrm>
            <a:off x="361949"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361949"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2921581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39892" y="901701"/>
            <a:ext cx="7886700" cy="939800"/>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4081341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deo/large photo">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5A01667-C09E-6343-925B-5CF5D2A7F45A}" type="slidenum">
              <a:rPr lang="en-US" smtClean="0"/>
              <a:pPr/>
              <a:t>‹#›</a:t>
            </a:fld>
            <a:endParaRPr lang="en-US" dirty="0"/>
          </a:p>
        </p:txBody>
      </p:sp>
      <p:sp>
        <p:nvSpPr>
          <p:cNvPr id="5" name="Picture Placeholder 2">
            <a:extLst>
              <a:ext uri="{FF2B5EF4-FFF2-40B4-BE49-F238E27FC236}">
                <a16:creationId xmlns:a16="http://schemas.microsoft.com/office/drawing/2014/main" id="{0D1975B5-8D7E-3C49-8083-1882A19E364B}"/>
              </a:ext>
            </a:extLst>
          </p:cNvPr>
          <p:cNvSpPr>
            <a:spLocks noGrp="1" noChangeAspect="1"/>
          </p:cNvSpPr>
          <p:nvPr>
            <p:ph type="pic" idx="1"/>
          </p:nvPr>
        </p:nvSpPr>
        <p:spPr>
          <a:xfrm>
            <a:off x="367108" y="1242546"/>
            <a:ext cx="8148241"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Tree>
    <p:extLst>
      <p:ext uri="{BB962C8B-B14F-4D97-AF65-F5344CB8AC3E}">
        <p14:creationId xmlns:p14="http://schemas.microsoft.com/office/powerpoint/2010/main" val="644109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Right with text">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5A01667-C09E-6343-925B-5CF5D2A7F45A}" type="slidenum">
              <a:rPr lang="en-US" smtClean="0"/>
              <a:pPr/>
              <a:t>‹#›</a:t>
            </a:fld>
            <a:endParaRPr lang="en-US" dirty="0"/>
          </a:p>
        </p:txBody>
      </p:sp>
      <p:sp>
        <p:nvSpPr>
          <p:cNvPr id="8" name="Picture Placeholder 2">
            <a:extLst>
              <a:ext uri="{FF2B5EF4-FFF2-40B4-BE49-F238E27FC236}">
                <a16:creationId xmlns:a16="http://schemas.microsoft.com/office/drawing/2014/main" id="{389540A5-135E-FE4D-BA46-2D3A9F663D33}"/>
              </a:ext>
            </a:extLst>
          </p:cNvPr>
          <p:cNvSpPr>
            <a:spLocks noGrp="1" noChangeAspect="1"/>
          </p:cNvSpPr>
          <p:nvPr>
            <p:ph type="pic" idx="1"/>
          </p:nvPr>
        </p:nvSpPr>
        <p:spPr>
          <a:xfrm>
            <a:off x="6194822" y="974724"/>
            <a:ext cx="2949178" cy="588327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9" name="Title 1">
            <a:extLst>
              <a:ext uri="{FF2B5EF4-FFF2-40B4-BE49-F238E27FC236}">
                <a16:creationId xmlns:a16="http://schemas.microsoft.com/office/drawing/2014/main" id="{213FAC72-A2FD-1B4E-BA10-C6CB02371981}"/>
              </a:ext>
            </a:extLst>
          </p:cNvPr>
          <p:cNvSpPr>
            <a:spLocks noGrp="1"/>
          </p:cNvSpPr>
          <p:nvPr>
            <p:ph type="title"/>
          </p:nvPr>
        </p:nvSpPr>
        <p:spPr>
          <a:xfrm>
            <a:off x="371872" y="901700"/>
            <a:ext cx="5822950" cy="1140039"/>
          </a:xfrm>
        </p:spPr>
        <p:txBody>
          <a:bodyPr/>
          <a:lstStyle/>
          <a:p>
            <a:r>
              <a:rPr lang="en-US" dirty="0"/>
              <a:t>Click to edit Master title style</a:t>
            </a:r>
          </a:p>
        </p:txBody>
      </p:sp>
      <p:sp>
        <p:nvSpPr>
          <p:cNvPr id="10" name="Content Placeholder 2">
            <a:extLst>
              <a:ext uri="{FF2B5EF4-FFF2-40B4-BE49-F238E27FC236}">
                <a16:creationId xmlns:a16="http://schemas.microsoft.com/office/drawing/2014/main" id="{DBDD78B2-C2E2-024E-8173-C76F79D72B80}"/>
              </a:ext>
            </a:extLst>
          </p:cNvPr>
          <p:cNvSpPr>
            <a:spLocks noGrp="1"/>
          </p:cNvSpPr>
          <p:nvPr>
            <p:ph idx="13"/>
          </p:nvPr>
        </p:nvSpPr>
        <p:spPr>
          <a:xfrm>
            <a:off x="371872" y="2041739"/>
            <a:ext cx="582295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48711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with text Lef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0" y="974724"/>
            <a:ext cx="2949178" cy="588327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6" name="Footer Placeholder 5"/>
          <p:cNvSpPr>
            <a:spLocks noGrp="1"/>
          </p:cNvSpPr>
          <p:nvPr>
            <p:ph type="ftr" sz="quarter" idx="11"/>
          </p:nvPr>
        </p:nvSpPr>
        <p:spPr>
          <a:xfrm>
            <a:off x="3321050" y="6116171"/>
            <a:ext cx="5683250" cy="424041"/>
          </a:xfrm>
        </p:spPr>
        <p:txBody>
          <a:bodyPr/>
          <a:lstStyle/>
          <a:p>
            <a:endParaRPr lang="en-US" dirty="0"/>
          </a:p>
        </p:txBody>
      </p:sp>
      <p:sp>
        <p:nvSpPr>
          <p:cNvPr id="7" name="Slide Number Placeholder 6"/>
          <p:cNvSpPr>
            <a:spLocks noGrp="1"/>
          </p:cNvSpPr>
          <p:nvPr>
            <p:ph type="sldNum" sz="quarter" idx="12"/>
          </p:nvPr>
        </p:nvSpPr>
        <p:spPr/>
        <p:txBody>
          <a:bodyPr/>
          <a:lstStyle/>
          <a:p>
            <a:fld id="{E5A01667-C09E-6343-925B-5CF5D2A7F45A}" type="slidenum">
              <a:rPr lang="en-US" smtClean="0"/>
              <a:pPr/>
              <a:t>‹#›</a:t>
            </a:fld>
            <a:endParaRPr lang="en-US" dirty="0"/>
          </a:p>
        </p:txBody>
      </p:sp>
      <p:sp>
        <p:nvSpPr>
          <p:cNvPr id="8" name="Title 1">
            <a:extLst>
              <a:ext uri="{FF2B5EF4-FFF2-40B4-BE49-F238E27FC236}">
                <a16:creationId xmlns:a16="http://schemas.microsoft.com/office/drawing/2014/main" id="{2CE57076-06C6-F241-9754-D045B9C9617C}"/>
              </a:ext>
            </a:extLst>
          </p:cNvPr>
          <p:cNvSpPr>
            <a:spLocks noGrp="1"/>
          </p:cNvSpPr>
          <p:nvPr>
            <p:ph type="title"/>
          </p:nvPr>
        </p:nvSpPr>
        <p:spPr>
          <a:xfrm>
            <a:off x="3321050" y="901700"/>
            <a:ext cx="5822950" cy="1140039"/>
          </a:xfrm>
        </p:spPr>
        <p:txBody>
          <a:bodyPr/>
          <a:lstStyle/>
          <a:p>
            <a:r>
              <a:rPr lang="en-US" dirty="0"/>
              <a:t>Click to edit Master title style</a:t>
            </a:r>
          </a:p>
        </p:txBody>
      </p:sp>
      <p:sp>
        <p:nvSpPr>
          <p:cNvPr id="9" name="Content Placeholder 2">
            <a:extLst>
              <a:ext uri="{FF2B5EF4-FFF2-40B4-BE49-F238E27FC236}">
                <a16:creationId xmlns:a16="http://schemas.microsoft.com/office/drawing/2014/main" id="{FFBC01B1-A6A2-134F-AEB8-C3924289E677}"/>
              </a:ext>
            </a:extLst>
          </p:cNvPr>
          <p:cNvSpPr>
            <a:spLocks noGrp="1"/>
          </p:cNvSpPr>
          <p:nvPr>
            <p:ph idx="13"/>
          </p:nvPr>
        </p:nvSpPr>
        <p:spPr>
          <a:xfrm>
            <a:off x="3321050" y="2041739"/>
            <a:ext cx="582295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1396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B6D5B90-2861-477E-B987-AA3E60B4558C}"/>
              </a:ext>
              <a:ext uri="{C183D7F6-B498-43B3-948B-1728B52AA6E4}">
                <adec:decorative xmlns:adec="http://schemas.microsoft.com/office/drawing/2017/decorative" xmlns="" val="1"/>
              </a:ext>
            </a:extLst>
          </p:cNvPr>
          <p:cNvPicPr>
            <a:picLocks noChangeAspect="1"/>
          </p:cNvPicPr>
          <p:nvPr userDrawn="1"/>
        </p:nvPicPr>
        <p:blipFill>
          <a:blip r:embed="rId11"/>
          <a:stretch>
            <a:fillRect/>
          </a:stretch>
        </p:blipFill>
        <p:spPr>
          <a:xfrm>
            <a:off x="0" y="0"/>
            <a:ext cx="9144000" cy="6858000"/>
          </a:xfrm>
          <a:prstGeom prst="rect">
            <a:avLst/>
          </a:prstGeom>
        </p:spPr>
      </p:pic>
      <p:sp>
        <p:nvSpPr>
          <p:cNvPr id="2" name="Title Placeholder 1"/>
          <p:cNvSpPr>
            <a:spLocks noGrp="1"/>
          </p:cNvSpPr>
          <p:nvPr>
            <p:ph type="title"/>
          </p:nvPr>
        </p:nvSpPr>
        <p:spPr>
          <a:xfrm>
            <a:off x="339892" y="901700"/>
            <a:ext cx="7886700" cy="114003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2041739"/>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33382" y="6141571"/>
            <a:ext cx="7881967" cy="42404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 y="6175087"/>
            <a:ext cx="475220" cy="365125"/>
          </a:xfrm>
          <a:prstGeom prst="rect">
            <a:avLst/>
          </a:prstGeom>
        </p:spPr>
        <p:txBody>
          <a:bodyPr vert="horz" lIns="91440" tIns="45720" rIns="91440" bIns="45720" rtlCol="0" anchor="ctr"/>
          <a:lstStyle>
            <a:lvl1pPr algn="r">
              <a:defRPr sz="1600" b="1">
                <a:solidFill>
                  <a:schemeClr val="bg1"/>
                </a:solidFill>
              </a:defRPr>
            </a:lvl1p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4283637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l" defTabSz="914400" rtl="0" eaLnBrk="1" latinLnBrk="0" hangingPunct="1">
        <a:lnSpc>
          <a:spcPct val="90000"/>
        </a:lnSpc>
        <a:spcBef>
          <a:spcPct val="0"/>
        </a:spcBef>
        <a:buNone/>
        <a:defRPr sz="2500" b="1" kern="1200">
          <a:solidFill>
            <a:srgbClr val="273A8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8.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9.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4.jpe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hyperlink" Target="https://teamnutrition.usda.gov/"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6.emf"/><Relationship Id="rId4" Type="http://schemas.openxmlformats.org/officeDocument/2006/relationships/image" Target="../media/image5.e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E71C1D8-E7F4-44AD-B457-1410D8AE6B64}"/>
              </a:ext>
            </a:extLst>
          </p:cNvPr>
          <p:cNvSpPr>
            <a:spLocks noGrp="1"/>
          </p:cNvSpPr>
          <p:nvPr>
            <p:ph type="ctrTitle"/>
          </p:nvPr>
        </p:nvSpPr>
        <p:spPr>
          <a:xfrm>
            <a:off x="92409" y="1122363"/>
            <a:ext cx="7772400" cy="903532"/>
          </a:xfrm>
        </p:spPr>
        <p:txBody>
          <a:bodyPr>
            <a:normAutofit/>
          </a:bodyPr>
          <a:lstStyle/>
          <a:p>
            <a:r>
              <a:rPr lang="en-US" sz="4000" dirty="0"/>
              <a:t>Feeding Infants in the CACFP</a:t>
            </a:r>
          </a:p>
        </p:txBody>
      </p:sp>
      <p:sp>
        <p:nvSpPr>
          <p:cNvPr id="5" name="Subtitle 2">
            <a:extLst>
              <a:ext uri="{FF2B5EF4-FFF2-40B4-BE49-F238E27FC236}">
                <a16:creationId xmlns:a16="http://schemas.microsoft.com/office/drawing/2014/main" id="{B15A54FE-7424-E045-9AEE-BDCB371ABFE1}"/>
              </a:ext>
            </a:extLst>
          </p:cNvPr>
          <p:cNvSpPr txBox="1">
            <a:spLocks/>
          </p:cNvSpPr>
          <p:nvPr/>
        </p:nvSpPr>
        <p:spPr>
          <a:xfrm>
            <a:off x="5643275" y="2818974"/>
            <a:ext cx="3426244" cy="22799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lumMod val="50000"/>
                    <a:lumOff val="50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lumMod val="50000"/>
                    <a:lumOff val="50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lumMod val="50000"/>
                    <a:lumOff val="50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50000"/>
                    <a:lumOff val="50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50000"/>
                    <a:lumOff val="50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500" b="1" dirty="0">
                <a:solidFill>
                  <a:srgbClr val="273A80"/>
                </a:solidFill>
                <a:cs typeface="Arial" panose="020B0604020202020204" pitchFamily="34" charset="0"/>
              </a:rPr>
              <a:t>Lesson 5</a:t>
            </a:r>
          </a:p>
          <a:p>
            <a:r>
              <a:rPr lang="en-US" sz="2500" b="1" dirty="0">
                <a:solidFill>
                  <a:srgbClr val="273A80"/>
                </a:solidFill>
                <a:cs typeface="Arial" panose="020B0604020202020204" pitchFamily="34" charset="0"/>
              </a:rPr>
              <a:t>Selecting, Storing, and Handling     Infant Formula in a       Child Care Site</a:t>
            </a:r>
            <a:endParaRPr lang="en-US" sz="2500" dirty="0">
              <a:solidFill>
                <a:srgbClr val="273A80"/>
              </a:solidFill>
            </a:endParaRPr>
          </a:p>
        </p:txBody>
      </p:sp>
      <p:grpSp>
        <p:nvGrpSpPr>
          <p:cNvPr id="3" name="Group 2" descr="Photo of woman holding a baby almost upright and feeding a bottle to the baby.">
            <a:extLst>
              <a:ext uri="{FF2B5EF4-FFF2-40B4-BE49-F238E27FC236}">
                <a16:creationId xmlns:a16="http://schemas.microsoft.com/office/drawing/2014/main" id="{4FD8E3DF-B48C-4B7C-B481-3382B76E1E87}"/>
              </a:ext>
            </a:extLst>
          </p:cNvPr>
          <p:cNvGrpSpPr/>
          <p:nvPr/>
        </p:nvGrpSpPr>
        <p:grpSpPr>
          <a:xfrm>
            <a:off x="-234323" y="2312894"/>
            <a:ext cx="6151029" cy="4572000"/>
            <a:chOff x="-234323" y="2312894"/>
            <a:chExt cx="6151029" cy="4572000"/>
          </a:xfrm>
        </p:grpSpPr>
        <p:sp>
          <p:nvSpPr>
            <p:cNvPr id="2" name="Rectangle 1">
              <a:extLst>
                <a:ext uri="{FF2B5EF4-FFF2-40B4-BE49-F238E27FC236}">
                  <a16:creationId xmlns:a16="http://schemas.microsoft.com/office/drawing/2014/main" id="{4E87CFC3-87F3-2C4F-805E-B326F2879327}"/>
                </a:ext>
              </a:extLst>
            </p:cNvPr>
            <p:cNvSpPr/>
            <p:nvPr/>
          </p:nvSpPr>
          <p:spPr>
            <a:xfrm>
              <a:off x="0" y="2581835"/>
              <a:ext cx="5916706" cy="38593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Photo of woman holding a baby almost upright and feeding a bottle to the baby.">
              <a:extLst>
                <a:ext uri="{FF2B5EF4-FFF2-40B4-BE49-F238E27FC236}">
                  <a16:creationId xmlns:a16="http://schemas.microsoft.com/office/drawing/2014/main" id="{C482E7A2-12E8-044B-BD38-38232CFD6C6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4323" y="2312894"/>
              <a:ext cx="5943600" cy="4572000"/>
            </a:xfrm>
            <a:prstGeom prst="rect">
              <a:avLst/>
            </a:prstGeom>
          </p:spPr>
        </p:pic>
      </p:grpSp>
    </p:spTree>
    <p:custDataLst>
      <p:tags r:id="rId1"/>
    </p:custDataLst>
    <p:extLst>
      <p:ext uri="{BB962C8B-B14F-4D97-AF65-F5344CB8AC3E}">
        <p14:creationId xmlns:p14="http://schemas.microsoft.com/office/powerpoint/2010/main" val="42514702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Preparing Formula </a:t>
            </a:r>
          </a:p>
        </p:txBody>
      </p:sp>
      <p:sp>
        <p:nvSpPr>
          <p:cNvPr id="8" name="Rectangle 7">
            <a:extLst>
              <a:ext uri="{C183D7F6-B498-43B3-948B-1728B52AA6E4}">
                <adec:decorative xmlns:adec="http://schemas.microsoft.com/office/drawing/2017/decorative" xmlns="" val="1"/>
              </a:ext>
            </a:extLst>
          </p:cNvPr>
          <p:cNvSpPr/>
          <p:nvPr/>
        </p:nvSpPr>
        <p:spPr>
          <a:xfrm>
            <a:off x="604561" y="1974774"/>
            <a:ext cx="4036994" cy="1940116"/>
          </a:xfrm>
          <a:prstGeom prst="rect">
            <a:avLst/>
          </a:prstGeom>
          <a:noFill/>
          <a:ln w="38100">
            <a:solidFill>
              <a:schemeClr val="accent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lumMod val="50000"/>
                    <a:lumOff val="50000"/>
                  </a:schemeClr>
                </a:solidFill>
              </a:rPr>
              <a:t>Read and </a:t>
            </a:r>
            <a:r>
              <a:rPr lang="en-US" sz="2000" b="1" dirty="0">
                <a:solidFill>
                  <a:srgbClr val="273A80"/>
                </a:solidFill>
              </a:rPr>
              <a:t>follow instructions </a:t>
            </a:r>
            <a:r>
              <a:rPr lang="en-US" sz="2000" dirty="0">
                <a:solidFill>
                  <a:schemeClr val="tx1">
                    <a:lumMod val="50000"/>
                    <a:lumOff val="50000"/>
                  </a:schemeClr>
                </a:solidFill>
              </a:rPr>
              <a:t>on the container of infant formula.</a:t>
            </a:r>
          </a:p>
          <a:p>
            <a:pPr algn="ctr"/>
            <a:endParaRPr lang="en-US" sz="2000" dirty="0">
              <a:solidFill>
                <a:schemeClr val="tx1">
                  <a:lumMod val="50000"/>
                  <a:lumOff val="50000"/>
                </a:schemeClr>
              </a:solidFill>
            </a:endParaRPr>
          </a:p>
          <a:p>
            <a:pPr algn="ctr"/>
            <a:r>
              <a:rPr lang="en-US" sz="2000" dirty="0">
                <a:solidFill>
                  <a:schemeClr val="tx1">
                    <a:lumMod val="50000"/>
                    <a:lumOff val="50000"/>
                  </a:schemeClr>
                </a:solidFill>
              </a:rPr>
              <a:t>Use the </a:t>
            </a:r>
            <a:r>
              <a:rPr lang="en-US" sz="2000" b="1" dirty="0">
                <a:solidFill>
                  <a:srgbClr val="273A80"/>
                </a:solidFill>
              </a:rPr>
              <a:t>scoop provided         </a:t>
            </a:r>
            <a:r>
              <a:rPr lang="en-US" sz="2000" dirty="0">
                <a:solidFill>
                  <a:schemeClr val="tx1">
                    <a:lumMod val="50000"/>
                    <a:lumOff val="50000"/>
                  </a:schemeClr>
                </a:solidFill>
              </a:rPr>
              <a:t>with the container.</a:t>
            </a:r>
          </a:p>
        </p:txBody>
      </p:sp>
      <p:grpSp>
        <p:nvGrpSpPr>
          <p:cNvPr id="12" name="Group 11" descr="&quot; &quot;"/>
          <p:cNvGrpSpPr/>
          <p:nvPr/>
        </p:nvGrpSpPr>
        <p:grpSpPr>
          <a:xfrm>
            <a:off x="5014593" y="1808148"/>
            <a:ext cx="3510778" cy="3843387"/>
            <a:chOff x="4980591" y="2656111"/>
            <a:chExt cx="3510778" cy="3843387"/>
          </a:xfrm>
        </p:grpSpPr>
        <p:sp>
          <p:nvSpPr>
            <p:cNvPr id="13" name="Content Placeholder 2"/>
            <p:cNvSpPr txBox="1">
              <a:spLocks/>
            </p:cNvSpPr>
            <p:nvPr/>
          </p:nvSpPr>
          <p:spPr>
            <a:xfrm>
              <a:off x="4980591" y="2656111"/>
              <a:ext cx="3510778" cy="81294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1200"/>
                </a:spcBef>
                <a:buNone/>
              </a:pPr>
              <a:r>
                <a:rPr lang="en-US" b="1" dirty="0">
                  <a:latin typeface="Arial" panose="020B0604020202020204" pitchFamily="34" charset="0"/>
                  <a:cs typeface="Arial" panose="020B0604020202020204" pitchFamily="34" charset="0"/>
                </a:rPr>
                <a:t>Provide Minimum Amount </a:t>
              </a:r>
              <a:r>
                <a:rPr lang="en-US" dirty="0">
                  <a:latin typeface="Arial" panose="020B0604020202020204" pitchFamily="34" charset="0"/>
                  <a:cs typeface="Arial" panose="020B0604020202020204" pitchFamily="34" charset="0"/>
                </a:rPr>
                <a:t>for</a:t>
              </a:r>
              <a:r>
                <a:rPr lang="en-US" b="1" dirty="0">
                  <a:latin typeface="Arial" panose="020B0604020202020204" pitchFamily="34" charset="0"/>
                  <a:cs typeface="Arial" panose="020B0604020202020204" pitchFamily="34" charset="0"/>
                </a:rPr>
                <a:t> Baby’s Age</a:t>
              </a:r>
            </a:p>
          </p:txBody>
        </p:sp>
        <p:sp>
          <p:nvSpPr>
            <p:cNvPr id="19" name="Content Placeholder 2"/>
            <p:cNvSpPr txBox="1">
              <a:spLocks/>
            </p:cNvSpPr>
            <p:nvPr/>
          </p:nvSpPr>
          <p:spPr>
            <a:xfrm>
              <a:off x="5392391" y="5084869"/>
              <a:ext cx="2933354" cy="14146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US" b="1" dirty="0">
                  <a:solidFill>
                    <a:srgbClr val="273A80"/>
                  </a:solidFill>
                  <a:latin typeface="Arial" panose="020B0604020202020204" pitchFamily="34" charset="0"/>
                  <a:cs typeface="Arial" panose="020B0604020202020204" pitchFamily="34" charset="0"/>
                </a:rPr>
                <a:t>6 through 11 Months</a:t>
              </a:r>
            </a:p>
            <a:p>
              <a:pPr marL="341313" lvl="1">
                <a:spcBef>
                  <a:spcPts val="1200"/>
                </a:spcBef>
              </a:pPr>
              <a:r>
                <a:rPr lang="en-US" sz="2000" dirty="0">
                  <a:latin typeface="Arial" panose="020B0604020202020204" pitchFamily="34" charset="0"/>
                  <a:cs typeface="Arial" panose="020B0604020202020204" pitchFamily="34" charset="0"/>
                </a:rPr>
                <a:t>6–8 fl. oz. / Meal</a:t>
              </a:r>
            </a:p>
            <a:p>
              <a:pPr marL="341313" lvl="1">
                <a:spcBef>
                  <a:spcPts val="1200"/>
                </a:spcBef>
              </a:pPr>
              <a:r>
                <a:rPr lang="en-US" sz="2000" dirty="0">
                  <a:latin typeface="Arial" panose="020B0604020202020204" pitchFamily="34" charset="0"/>
                  <a:cs typeface="Arial" panose="020B0604020202020204" pitchFamily="34" charset="0"/>
                </a:rPr>
                <a:t>2–4 fl. oz. / Snack</a:t>
              </a:r>
            </a:p>
          </p:txBody>
        </p:sp>
        <p:grpSp>
          <p:nvGrpSpPr>
            <p:cNvPr id="15" name="Group 14"/>
            <p:cNvGrpSpPr/>
            <p:nvPr/>
          </p:nvGrpSpPr>
          <p:grpSpPr>
            <a:xfrm>
              <a:off x="5315272" y="3447319"/>
              <a:ext cx="2933355" cy="1356037"/>
              <a:chOff x="5315272" y="3293081"/>
              <a:chExt cx="2933355" cy="1356037"/>
            </a:xfrm>
          </p:grpSpPr>
          <p:sp>
            <p:nvSpPr>
              <p:cNvPr id="16" name="Content Placeholder 2"/>
              <p:cNvSpPr txBox="1">
                <a:spLocks/>
              </p:cNvSpPr>
              <p:nvPr/>
            </p:nvSpPr>
            <p:spPr>
              <a:xfrm>
                <a:off x="5403408" y="3361047"/>
                <a:ext cx="2823184" cy="128807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US" b="1" dirty="0">
                    <a:solidFill>
                      <a:srgbClr val="273A80"/>
                    </a:solidFill>
                    <a:latin typeface="Arial" panose="020B0604020202020204" pitchFamily="34" charset="0"/>
                    <a:cs typeface="Arial" panose="020B0604020202020204" pitchFamily="34" charset="0"/>
                  </a:rPr>
                  <a:t>0 through 5 Months</a:t>
                </a:r>
              </a:p>
              <a:p>
                <a:pPr marL="341313" lvl="1">
                  <a:spcBef>
                    <a:spcPts val="1200"/>
                  </a:spcBef>
                </a:pPr>
                <a:r>
                  <a:rPr lang="en-US" sz="2000" dirty="0">
                    <a:latin typeface="Arial" panose="020B0604020202020204" pitchFamily="34" charset="0"/>
                    <a:cs typeface="Arial" panose="020B0604020202020204" pitchFamily="34" charset="0"/>
                  </a:rPr>
                  <a:t>4–6 fl. oz. / Meal</a:t>
                </a:r>
              </a:p>
              <a:p>
                <a:pPr marL="341313" lvl="1">
                  <a:spcBef>
                    <a:spcPts val="1200"/>
                  </a:spcBef>
                </a:pPr>
                <a:r>
                  <a:rPr lang="en-US" sz="2000" dirty="0">
                    <a:latin typeface="Arial" panose="020B0604020202020204" pitchFamily="34" charset="0"/>
                    <a:cs typeface="Arial" panose="020B0604020202020204" pitchFamily="34" charset="0"/>
                  </a:rPr>
                  <a:t>4–6 fl. oz. / Snack</a:t>
                </a:r>
              </a:p>
            </p:txBody>
          </p:sp>
          <p:sp>
            <p:nvSpPr>
              <p:cNvPr id="17" name="Rectangle 16">
                <a:extLst>
                  <a:ext uri="{C183D7F6-B498-43B3-948B-1728B52AA6E4}">
                    <adec:decorative xmlns:adec="http://schemas.microsoft.com/office/drawing/2017/decorative" xmlns="" val="1"/>
                  </a:ext>
                </a:extLst>
              </p:cNvPr>
              <p:cNvSpPr/>
              <p:nvPr/>
            </p:nvSpPr>
            <p:spPr>
              <a:xfrm>
                <a:off x="5315272" y="3293081"/>
                <a:ext cx="2933355" cy="1322986"/>
              </a:xfrm>
              <a:prstGeom prst="rect">
                <a:avLst/>
              </a:prstGeom>
              <a:noFill/>
              <a:ln w="34925">
                <a:solidFill>
                  <a:srgbClr val="F4A81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21" name="Rectangle 20" descr="&quot; &quot;">
            <a:extLst>
              <a:ext uri="{C183D7F6-B498-43B3-948B-1728B52AA6E4}">
                <adec:decorative xmlns:adec="http://schemas.microsoft.com/office/drawing/2017/decorative" xmlns="" val="1"/>
              </a:ext>
            </a:extLst>
          </p:cNvPr>
          <p:cNvSpPr/>
          <p:nvPr/>
        </p:nvSpPr>
        <p:spPr>
          <a:xfrm>
            <a:off x="5349273" y="4167523"/>
            <a:ext cx="2933355" cy="1322986"/>
          </a:xfrm>
          <a:prstGeom prst="rect">
            <a:avLst/>
          </a:prstGeom>
          <a:noFill/>
          <a:ln w="34925">
            <a:solidFill>
              <a:srgbClr val="F4A81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descr="Photo of an open can of baby formula with a hand holding a scoop.">
            <a:extLst>
              <a:ext uri="{FF2B5EF4-FFF2-40B4-BE49-F238E27FC236}">
                <a16:creationId xmlns:a16="http://schemas.microsoft.com/office/drawing/2014/main" id="{32608490-8B0F-FA40-A87A-8DB0F717A9C0}"/>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14219" b="17758"/>
          <a:stretch/>
        </p:blipFill>
        <p:spPr>
          <a:xfrm>
            <a:off x="604561" y="4133994"/>
            <a:ext cx="4036994" cy="1830002"/>
          </a:xfrm>
          <a:prstGeom prst="rect">
            <a:avLst/>
          </a:prstGeom>
        </p:spPr>
      </p:pic>
      <p:sp>
        <p:nvSpPr>
          <p:cNvPr id="4" name="Slide Number Placeholder 3"/>
          <p:cNvSpPr>
            <a:spLocks noGrp="1"/>
          </p:cNvSpPr>
          <p:nvPr>
            <p:ph type="sldNum" sz="quarter" idx="12"/>
          </p:nvPr>
        </p:nvSpPr>
        <p:spPr/>
        <p:txBody>
          <a:bodyPr/>
          <a:lstStyle/>
          <a:p>
            <a:fld id="{E5A01667-C09E-6343-925B-5CF5D2A7F45A}" type="slidenum">
              <a:rPr lang="en-US" smtClean="0"/>
              <a:pPr/>
              <a:t>10</a:t>
            </a:fld>
            <a:endParaRPr lang="en-US" dirty="0"/>
          </a:p>
        </p:txBody>
      </p:sp>
    </p:spTree>
    <p:custDataLst>
      <p:tags r:id="rId1"/>
    </p:custDataLst>
    <p:extLst>
      <p:ext uri="{BB962C8B-B14F-4D97-AF65-F5344CB8AC3E}">
        <p14:creationId xmlns:p14="http://schemas.microsoft.com/office/powerpoint/2010/main" val="17339634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Storing Formula</a:t>
            </a:r>
          </a:p>
        </p:txBody>
      </p:sp>
      <p:pic>
        <p:nvPicPr>
          <p:cNvPr id="5" name="Picture 4" descr="Photo of three plastic boxes containing bottles of milk, on a shelf in a fridge. The boxes and bottles are labeled &quot;Noah Jones&quot;, &quot;Grace Jackson&quot;, and &quot;Jacob Williams.&quot; The bottles are also labeled with dates.">
            <a:extLst>
              <a:ext uri="{FF2B5EF4-FFF2-40B4-BE49-F238E27FC236}">
                <a16:creationId xmlns:a16="http://schemas.microsoft.com/office/drawing/2014/main" id="{9B65C228-4918-438E-B39C-3EB19A5B3B90}"/>
              </a:ext>
            </a:extLst>
          </p:cNvPr>
          <p:cNvPicPr>
            <a:picLocks noChangeAspect="1"/>
          </p:cNvPicPr>
          <p:nvPr/>
        </p:nvPicPr>
        <p:blipFill>
          <a:blip r:embed="rId4"/>
          <a:stretch>
            <a:fillRect/>
          </a:stretch>
        </p:blipFill>
        <p:spPr>
          <a:xfrm>
            <a:off x="1967072" y="1826760"/>
            <a:ext cx="5095888" cy="3315665"/>
          </a:xfrm>
          <a:prstGeom prst="rect">
            <a:avLst/>
          </a:prstGeom>
        </p:spPr>
      </p:pic>
      <p:sp>
        <p:nvSpPr>
          <p:cNvPr id="12" name="TextBox 4">
            <a:extLst>
              <a:ext uri="{FF2B5EF4-FFF2-40B4-BE49-F238E27FC236}">
                <a16:creationId xmlns:a16="http://schemas.microsoft.com/office/drawing/2014/main" id="{900E4374-EF42-BC42-9380-5C26E8EB9DDF}"/>
              </a:ext>
            </a:extLst>
          </p:cNvPr>
          <p:cNvSpPr txBox="1"/>
          <p:nvPr/>
        </p:nvSpPr>
        <p:spPr>
          <a:xfrm>
            <a:off x="2130983" y="5266345"/>
            <a:ext cx="4830467" cy="1384995"/>
          </a:xfrm>
          <a:prstGeom prst="rect">
            <a:avLst/>
          </a:prstGeom>
          <a:noFill/>
        </p:spPr>
        <p:txBody>
          <a:bodyPr wrap="square" rtlCol="0">
            <a:spAutoFit/>
          </a:bodyPr>
          <a:lstStyle/>
          <a:p>
            <a:pPr marL="361950" lvl="0" indent="-361950">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Refrigerate at </a:t>
            </a:r>
            <a:r>
              <a:rPr lang="en-US" sz="2000" b="1" dirty="0">
                <a:solidFill>
                  <a:srgbClr val="273A80"/>
                </a:solidFill>
                <a:latin typeface="Arial" panose="020B0604020202020204" pitchFamily="34" charset="0"/>
                <a:cs typeface="Arial" panose="020B0604020202020204" pitchFamily="34" charset="0"/>
              </a:rPr>
              <a:t>40 ⁰F </a:t>
            </a:r>
            <a:r>
              <a:rPr lang="en-US" sz="2000" dirty="0">
                <a:solidFill>
                  <a:schemeClr val="tx1">
                    <a:lumMod val="50000"/>
                    <a:lumOff val="50000"/>
                  </a:schemeClr>
                </a:solidFill>
                <a:latin typeface="Arial" panose="020B0604020202020204" pitchFamily="34" charset="0"/>
                <a:cs typeface="Arial" panose="020B0604020202020204" pitchFamily="34" charset="0"/>
              </a:rPr>
              <a:t>(or below).</a:t>
            </a:r>
          </a:p>
          <a:p>
            <a:pPr marL="361950" indent="-361950">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Remove from refrigerator </a:t>
            </a:r>
            <a:r>
              <a:rPr lang="en-US" sz="2000" b="1" dirty="0">
                <a:solidFill>
                  <a:srgbClr val="273A80"/>
                </a:solidFill>
                <a:latin typeface="Arial" panose="020B0604020202020204" pitchFamily="34" charset="0"/>
                <a:cs typeface="Arial" panose="020B0604020202020204" pitchFamily="34" charset="0"/>
              </a:rPr>
              <a:t>no more </a:t>
            </a:r>
            <a:r>
              <a:rPr lang="en-US" sz="2000" dirty="0">
                <a:solidFill>
                  <a:schemeClr val="tx1">
                    <a:lumMod val="50000"/>
                    <a:lumOff val="50000"/>
                  </a:schemeClr>
                </a:solidFill>
                <a:latin typeface="Arial" panose="020B0604020202020204" pitchFamily="34" charset="0"/>
                <a:cs typeface="Arial" panose="020B0604020202020204" pitchFamily="34" charset="0"/>
              </a:rPr>
              <a:t>than</a:t>
            </a:r>
            <a:r>
              <a:rPr lang="en-US" sz="2000" dirty="0">
                <a:solidFill>
                  <a:srgbClr val="7F7F7F"/>
                </a:solidFill>
                <a:latin typeface="Arial" panose="020B0604020202020204" pitchFamily="34" charset="0"/>
                <a:cs typeface="Arial" panose="020B0604020202020204" pitchFamily="34" charset="0"/>
              </a:rPr>
              <a:t> </a:t>
            </a:r>
            <a:r>
              <a:rPr lang="en-US" sz="2000" b="1" dirty="0">
                <a:solidFill>
                  <a:srgbClr val="273A80"/>
                </a:solidFill>
                <a:latin typeface="Arial" panose="020B0604020202020204" pitchFamily="34" charset="0"/>
                <a:cs typeface="Arial" panose="020B0604020202020204" pitchFamily="34" charset="0"/>
              </a:rPr>
              <a:t>2 hours </a:t>
            </a:r>
            <a:r>
              <a:rPr lang="en-US" sz="2000" dirty="0">
                <a:solidFill>
                  <a:schemeClr val="tx1">
                    <a:lumMod val="50000"/>
                    <a:lumOff val="50000"/>
                  </a:schemeClr>
                </a:solidFill>
                <a:latin typeface="Arial" panose="020B0604020202020204" pitchFamily="34" charset="0"/>
                <a:cs typeface="Arial" panose="020B0604020202020204" pitchFamily="34" charset="0"/>
              </a:rPr>
              <a:t>before feeding.</a:t>
            </a:r>
          </a:p>
          <a:p>
            <a:pPr marL="285750" indent="-285750">
              <a:buFont typeface="Arial" panose="020B0604020202020204" pitchFamily="34" charset="0"/>
              <a:buChar char="•"/>
            </a:pPr>
            <a:endParaRPr lang="en-US" sz="2400" dirty="0">
              <a:solidFill>
                <a:srgbClr val="7F7F7F"/>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E5A01667-C09E-6343-925B-5CF5D2A7F45A}" type="slidenum">
              <a:rPr lang="en-US" smtClean="0"/>
              <a:pPr/>
              <a:t>11</a:t>
            </a:fld>
            <a:endParaRPr lang="en-US" dirty="0"/>
          </a:p>
        </p:txBody>
      </p:sp>
    </p:spTree>
    <p:custDataLst>
      <p:tags r:id="rId1"/>
    </p:custDataLst>
    <p:extLst>
      <p:ext uri="{BB962C8B-B14F-4D97-AF65-F5344CB8AC3E}">
        <p14:creationId xmlns:p14="http://schemas.microsoft.com/office/powerpoint/2010/main" val="35022079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descr="Illustration of a calendar. One day is colored red to indicate to not use the bottle 24 hours after a bottle of formula was prepared.">
            <a:extLst>
              <a:ext uri="{FF2B5EF4-FFF2-40B4-BE49-F238E27FC236}">
                <a16:creationId xmlns:a16="http://schemas.microsoft.com/office/drawing/2014/main" id="{DE11394E-102E-4209-BF6D-83E9085648BD}"/>
              </a:ext>
            </a:extLst>
          </p:cNvPr>
          <p:cNvGrpSpPr/>
          <p:nvPr/>
        </p:nvGrpSpPr>
        <p:grpSpPr>
          <a:xfrm>
            <a:off x="2751916" y="1545571"/>
            <a:ext cx="3640168" cy="3726317"/>
            <a:chOff x="1080889" y="1675223"/>
            <a:chExt cx="3640168" cy="3726317"/>
          </a:xfrm>
        </p:grpSpPr>
        <p:pic>
          <p:nvPicPr>
            <p:cNvPr id="14" name="Picture 2" descr="Illustration of a calendar. One day is colored red to indicate to not use the bottle 24 hours after a bottle of formula was prepared."/>
            <p:cNvPicPr>
              <a:picLocks noChangeAspect="1" noChangeArrowheads="1"/>
            </p:cNvPicPr>
            <p:nvPr/>
          </p:nvPicPr>
          <p:blipFill>
            <a:blip r:embed="rId4"/>
            <a:stretch>
              <a:fillRect/>
            </a:stretch>
          </p:blipFill>
          <p:spPr bwMode="auto">
            <a:xfrm>
              <a:off x="1080889" y="1675223"/>
              <a:ext cx="3562528" cy="3344414"/>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2F6947D6-CC4C-444A-B40B-02DA76D70E83}"/>
                </a:ext>
                <a:ext uri="{C183D7F6-B498-43B3-948B-1728B52AA6E4}">
                  <adec:decorative xmlns:adec="http://schemas.microsoft.com/office/drawing/2017/decorative" xmlns="" val="1"/>
                </a:ext>
              </a:extLst>
            </p:cNvPr>
            <p:cNvSpPr/>
            <p:nvPr/>
          </p:nvSpPr>
          <p:spPr>
            <a:xfrm rot="16200000">
              <a:off x="2048166" y="4002674"/>
              <a:ext cx="1447802" cy="133558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Document 15">
              <a:extLst>
                <a:ext uri="{FF2B5EF4-FFF2-40B4-BE49-F238E27FC236}">
                  <a16:creationId xmlns:a16="http://schemas.microsoft.com/office/drawing/2014/main" id="{6CDB85A9-AEE9-A04F-B8C6-F241D2324E6E}"/>
                </a:ext>
                <a:ext uri="{C183D7F6-B498-43B3-948B-1728B52AA6E4}">
                  <adec:decorative xmlns:adec="http://schemas.microsoft.com/office/drawing/2017/decorative" xmlns="" val="1"/>
                </a:ext>
              </a:extLst>
            </p:cNvPr>
            <p:cNvSpPr/>
            <p:nvPr/>
          </p:nvSpPr>
          <p:spPr>
            <a:xfrm rot="5400000">
              <a:off x="3248358" y="3945692"/>
              <a:ext cx="1455643" cy="1456053"/>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703"/>
                <a:gd name="connsiteY0" fmla="*/ 0 h 40236"/>
                <a:gd name="connsiteX1" fmla="*/ 21703 w 21703"/>
                <a:gd name="connsiteY1" fmla="*/ 18912 h 40236"/>
                <a:gd name="connsiteX2" fmla="*/ 21703 w 21703"/>
                <a:gd name="connsiteY2" fmla="*/ 36234 h 40236"/>
                <a:gd name="connsiteX3" fmla="*/ 103 w 21703"/>
                <a:gd name="connsiteY3" fmla="*/ 39084 h 40236"/>
                <a:gd name="connsiteX4" fmla="*/ 0 w 21703"/>
                <a:gd name="connsiteY4" fmla="*/ 0 h 40236"/>
                <a:gd name="connsiteX0" fmla="*/ 0 w 21703"/>
                <a:gd name="connsiteY0" fmla="*/ 0 h 40236"/>
                <a:gd name="connsiteX1" fmla="*/ 21496 w 21703"/>
                <a:gd name="connsiteY1" fmla="*/ 149 h 40236"/>
                <a:gd name="connsiteX2" fmla="*/ 21703 w 21703"/>
                <a:gd name="connsiteY2" fmla="*/ 36234 h 40236"/>
                <a:gd name="connsiteX3" fmla="*/ 103 w 21703"/>
                <a:gd name="connsiteY3" fmla="*/ 39084 h 40236"/>
                <a:gd name="connsiteX4" fmla="*/ 0 w 21703"/>
                <a:gd name="connsiteY4" fmla="*/ 0 h 40236"/>
                <a:gd name="connsiteX0" fmla="*/ 0 w 21703"/>
                <a:gd name="connsiteY0" fmla="*/ 4467 h 40087"/>
                <a:gd name="connsiteX1" fmla="*/ 21496 w 21703"/>
                <a:gd name="connsiteY1" fmla="*/ 0 h 40087"/>
                <a:gd name="connsiteX2" fmla="*/ 21703 w 21703"/>
                <a:gd name="connsiteY2" fmla="*/ 36085 h 40087"/>
                <a:gd name="connsiteX3" fmla="*/ 103 w 21703"/>
                <a:gd name="connsiteY3" fmla="*/ 38935 h 40087"/>
                <a:gd name="connsiteX4" fmla="*/ 0 w 21703"/>
                <a:gd name="connsiteY4" fmla="*/ 4467 h 40087"/>
                <a:gd name="connsiteX0" fmla="*/ 0 w 21703"/>
                <a:gd name="connsiteY0" fmla="*/ 446 h 36066"/>
                <a:gd name="connsiteX1" fmla="*/ 21599 w 21703"/>
                <a:gd name="connsiteY1" fmla="*/ 0 h 36066"/>
                <a:gd name="connsiteX2" fmla="*/ 21703 w 21703"/>
                <a:gd name="connsiteY2" fmla="*/ 32064 h 36066"/>
                <a:gd name="connsiteX3" fmla="*/ 103 w 21703"/>
                <a:gd name="connsiteY3" fmla="*/ 34914 h 36066"/>
                <a:gd name="connsiteX4" fmla="*/ 0 w 21703"/>
                <a:gd name="connsiteY4" fmla="*/ 446 h 36066"/>
                <a:gd name="connsiteX0" fmla="*/ 10 w 21610"/>
                <a:gd name="connsiteY0" fmla="*/ 4913 h 36066"/>
                <a:gd name="connsiteX1" fmla="*/ 21506 w 21610"/>
                <a:gd name="connsiteY1" fmla="*/ 0 h 36066"/>
                <a:gd name="connsiteX2" fmla="*/ 21610 w 21610"/>
                <a:gd name="connsiteY2" fmla="*/ 32064 h 36066"/>
                <a:gd name="connsiteX3" fmla="*/ 10 w 21610"/>
                <a:gd name="connsiteY3" fmla="*/ 34914 h 36066"/>
                <a:gd name="connsiteX4" fmla="*/ 10 w 21610"/>
                <a:gd name="connsiteY4" fmla="*/ 4913 h 36066"/>
                <a:gd name="connsiteX0" fmla="*/ 10 w 21717"/>
                <a:gd name="connsiteY0" fmla="*/ 148 h 31301"/>
                <a:gd name="connsiteX1" fmla="*/ 21713 w 21717"/>
                <a:gd name="connsiteY1" fmla="*/ 0 h 31301"/>
                <a:gd name="connsiteX2" fmla="*/ 21610 w 21717"/>
                <a:gd name="connsiteY2" fmla="*/ 27299 h 31301"/>
                <a:gd name="connsiteX3" fmla="*/ 10 w 21717"/>
                <a:gd name="connsiteY3" fmla="*/ 30149 h 31301"/>
                <a:gd name="connsiteX4" fmla="*/ 10 w 21717"/>
                <a:gd name="connsiteY4" fmla="*/ 148 h 313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17" h="31301">
                  <a:moveTo>
                    <a:pt x="10" y="148"/>
                  </a:moveTo>
                  <a:lnTo>
                    <a:pt x="21713" y="0"/>
                  </a:lnTo>
                  <a:cubicBezTo>
                    <a:pt x="21748" y="10688"/>
                    <a:pt x="21575" y="16611"/>
                    <a:pt x="21610" y="27299"/>
                  </a:cubicBezTo>
                  <a:cubicBezTo>
                    <a:pt x="10810" y="27299"/>
                    <a:pt x="10810" y="33899"/>
                    <a:pt x="10" y="30149"/>
                  </a:cubicBezTo>
                  <a:cubicBezTo>
                    <a:pt x="-24" y="17121"/>
                    <a:pt x="44" y="13176"/>
                    <a:pt x="10" y="148"/>
                  </a:cubicBezTo>
                  <a:close/>
                </a:path>
              </a:pathLst>
            </a:custGeom>
            <a:solidFill>
              <a:srgbClr val="6CA3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Document 7"/>
            <p:cNvSpPr/>
            <p:nvPr/>
          </p:nvSpPr>
          <p:spPr>
            <a:xfrm>
              <a:off x="1946698" y="4292192"/>
              <a:ext cx="1447801" cy="914400"/>
            </a:xfrm>
            <a:prstGeom prst="flowChartDocumen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Prepared formula in morning.</a:t>
              </a:r>
            </a:p>
          </p:txBody>
        </p:sp>
        <p:sp>
          <p:nvSpPr>
            <p:cNvPr id="9" name="Document 8"/>
            <p:cNvSpPr/>
            <p:nvPr/>
          </p:nvSpPr>
          <p:spPr>
            <a:xfrm>
              <a:off x="3273256" y="4292192"/>
              <a:ext cx="1447801" cy="914400"/>
            </a:xfrm>
            <a:prstGeom prst="flowChartDocumen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Use formula by the next morning.</a:t>
              </a:r>
            </a:p>
          </p:txBody>
        </p:sp>
        <p:sp>
          <p:nvSpPr>
            <p:cNvPr id="17" name="Triangle 16">
              <a:extLst>
                <a:ext uri="{FF2B5EF4-FFF2-40B4-BE49-F238E27FC236}">
                  <a16:creationId xmlns:a16="http://schemas.microsoft.com/office/drawing/2014/main" id="{D7E6B497-EC8E-6643-93C5-DFEE727E5834}"/>
                </a:ext>
                <a:ext uri="{C183D7F6-B498-43B3-948B-1728B52AA6E4}">
                  <adec:decorative xmlns:adec="http://schemas.microsoft.com/office/drawing/2017/decorative" xmlns="" val="1"/>
                </a:ext>
              </a:extLst>
            </p:cNvPr>
            <p:cNvSpPr/>
            <p:nvPr/>
          </p:nvSpPr>
          <p:spPr>
            <a:xfrm>
              <a:off x="3374258" y="3683815"/>
              <a:ext cx="242455" cy="281630"/>
            </a:xfrm>
            <a:prstGeom prst="triangle">
              <a:avLst/>
            </a:prstGeom>
            <a:solidFill>
              <a:srgbClr val="6CA3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riangle 17">
              <a:extLst>
                <a:ext uri="{FF2B5EF4-FFF2-40B4-BE49-F238E27FC236}">
                  <a16:creationId xmlns:a16="http://schemas.microsoft.com/office/drawing/2014/main" id="{C36E5B5A-2AB9-FC41-888B-BD49CA98DBCE}"/>
                </a:ext>
                <a:ext uri="{C183D7F6-B498-43B3-948B-1728B52AA6E4}">
                  <adec:decorative xmlns:adec="http://schemas.microsoft.com/office/drawing/2017/decorative" xmlns="" val="1"/>
                </a:ext>
              </a:extLst>
            </p:cNvPr>
            <p:cNvSpPr/>
            <p:nvPr/>
          </p:nvSpPr>
          <p:spPr>
            <a:xfrm>
              <a:off x="3027889" y="3683815"/>
              <a:ext cx="242455" cy="28163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C183D7F6-B498-43B3-948B-1728B52AA6E4}">
                  <adec:decorative xmlns:adec="http://schemas.microsoft.com/office/drawing/2017/decorative" xmlns="" val="1"/>
                </a:ext>
              </a:extLst>
            </p:cNvPr>
            <p:cNvSpPr txBox="1"/>
            <p:nvPr/>
          </p:nvSpPr>
          <p:spPr>
            <a:xfrm>
              <a:off x="2571640" y="2822761"/>
              <a:ext cx="1914525" cy="646331"/>
            </a:xfrm>
            <a:prstGeom prst="rect">
              <a:avLst/>
            </a:prstGeom>
            <a:solidFill>
              <a:schemeClr val="bg1">
                <a:lumMod val="95000"/>
                <a:alpha val="92000"/>
              </a:schemeClr>
            </a:solidFill>
            <a:ln>
              <a:solidFill>
                <a:srgbClr val="488A56"/>
              </a:solidFill>
            </a:ln>
          </p:spPr>
          <p:txBody>
            <a:bodyPr wrap="square" rtlCol="0">
              <a:spAutoFit/>
            </a:bodyPr>
            <a:lstStyle/>
            <a:p>
              <a:pPr algn="ctr"/>
              <a:r>
                <a:rPr lang="en-US" dirty="0">
                  <a:latin typeface="Arial" panose="020B0604020202020204" pitchFamily="34" charset="0"/>
                  <a:cs typeface="Arial" panose="020B0604020202020204" pitchFamily="34" charset="0"/>
                </a:rPr>
                <a:t>Do not use after 1 day (24 hours).</a:t>
              </a:r>
            </a:p>
          </p:txBody>
        </p:sp>
      </p:grpSp>
      <p:grpSp>
        <p:nvGrpSpPr>
          <p:cNvPr id="21" name="Group 20" descr="&quot; &quot;">
            <a:extLst>
              <a:ext uri="{FF2B5EF4-FFF2-40B4-BE49-F238E27FC236}">
                <a16:creationId xmlns:a16="http://schemas.microsoft.com/office/drawing/2014/main" id="{176D857B-036D-4A1C-B2EB-4621736EB64F}"/>
              </a:ext>
            </a:extLst>
          </p:cNvPr>
          <p:cNvGrpSpPr/>
          <p:nvPr/>
        </p:nvGrpSpPr>
        <p:grpSpPr>
          <a:xfrm>
            <a:off x="1125761" y="5547098"/>
            <a:ext cx="6919471" cy="986057"/>
            <a:chOff x="1287944" y="5722620"/>
            <a:chExt cx="6573041" cy="986057"/>
          </a:xfrm>
        </p:grpSpPr>
        <p:sp>
          <p:nvSpPr>
            <p:cNvPr id="22" name="TextBox 21">
              <a:extLst>
                <a:ext uri="{FF2B5EF4-FFF2-40B4-BE49-F238E27FC236}">
                  <a16:creationId xmlns:a16="http://schemas.microsoft.com/office/drawing/2014/main" id="{3D21801D-C23C-4ED0-B5C9-60DD826AC986}"/>
                </a:ext>
              </a:extLst>
            </p:cNvPr>
            <p:cNvSpPr txBox="1"/>
            <p:nvPr/>
          </p:nvSpPr>
          <p:spPr>
            <a:xfrm>
              <a:off x="1366149" y="5785974"/>
              <a:ext cx="6494836" cy="830997"/>
            </a:xfrm>
            <a:prstGeom prst="rect">
              <a:avLst/>
            </a:prstGeom>
            <a:noFill/>
            <a:ln>
              <a:noFill/>
            </a:ln>
          </p:spPr>
          <p:txBody>
            <a:bodyPr wrap="square" rtlCol="0">
              <a:spAutoFit/>
            </a:bodyPr>
            <a:lstStyle/>
            <a:p>
              <a:r>
                <a:rPr lang="en-US" sz="1600" dirty="0">
                  <a:solidFill>
                    <a:schemeClr val="tx1">
                      <a:lumMod val="50000"/>
                      <a:lumOff val="50000"/>
                    </a:schemeClr>
                  </a:solidFill>
                  <a:cs typeface="Arial" panose="020B0604020202020204" pitchFamily="34" charset="0"/>
                </a:rPr>
                <a:t>If State or local authorities, including </a:t>
              </a:r>
              <a:r>
                <a:rPr lang="en-US" sz="1600" dirty="0">
                  <a:solidFill>
                    <a:schemeClr val="tx1">
                      <a:lumMod val="50000"/>
                      <a:lumOff val="50000"/>
                    </a:schemeClr>
                  </a:solidFill>
                </a:rPr>
                <a:t>child care licensing, have stricter health and safety regulations for labeling and storing bottles of infant formula, then follow those regulations.</a:t>
              </a:r>
              <a:endParaRPr lang="en-US" sz="1600" dirty="0">
                <a:solidFill>
                  <a:schemeClr val="tx1">
                    <a:lumMod val="50000"/>
                    <a:lumOff val="50000"/>
                  </a:schemeClr>
                </a:solidFill>
                <a:cs typeface="Arial" panose="020B0604020202020204" pitchFamily="34" charset="0"/>
              </a:endParaRPr>
            </a:p>
          </p:txBody>
        </p:sp>
        <p:sp>
          <p:nvSpPr>
            <p:cNvPr id="23" name="Rectangle 22">
              <a:extLst>
                <a:ext uri="{FF2B5EF4-FFF2-40B4-BE49-F238E27FC236}">
                  <a16:creationId xmlns:a16="http://schemas.microsoft.com/office/drawing/2014/main" id="{E8DF9C89-AD74-4A64-8C04-2C46307FCC23}"/>
                </a:ext>
                <a:ext uri="{C183D7F6-B498-43B3-948B-1728B52AA6E4}">
                  <adec:decorative xmlns:adec="http://schemas.microsoft.com/office/drawing/2017/decorative" xmlns="" val="1"/>
                </a:ext>
              </a:extLst>
            </p:cNvPr>
            <p:cNvSpPr/>
            <p:nvPr/>
          </p:nvSpPr>
          <p:spPr>
            <a:xfrm>
              <a:off x="1287944" y="5722620"/>
              <a:ext cx="6336030" cy="986057"/>
            </a:xfrm>
            <a:prstGeom prst="rect">
              <a:avLst/>
            </a:prstGeom>
            <a:noFill/>
            <a:ln w="34925">
              <a:solidFill>
                <a:srgbClr val="F4A81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3"/>
          <p:cNvSpPr>
            <a:spLocks noGrp="1"/>
          </p:cNvSpPr>
          <p:nvPr>
            <p:ph type="sldNum" sz="quarter" idx="12"/>
          </p:nvPr>
        </p:nvSpPr>
        <p:spPr/>
        <p:txBody>
          <a:bodyPr/>
          <a:lstStyle/>
          <a:p>
            <a:fld id="{E5A01667-C09E-6343-925B-5CF5D2A7F45A}" type="slidenum">
              <a:rPr lang="en-US" smtClean="0"/>
              <a:pPr/>
              <a:t>12</a:t>
            </a:fld>
            <a:endParaRPr lang="en-US" dirty="0"/>
          </a:p>
        </p:txBody>
      </p:sp>
      <p:sp>
        <p:nvSpPr>
          <p:cNvPr id="2" name="Title 1"/>
          <p:cNvSpPr>
            <a:spLocks noGrp="1"/>
          </p:cNvSpPr>
          <p:nvPr>
            <p:ph type="title"/>
          </p:nvPr>
        </p:nvSpPr>
        <p:spPr/>
        <p:txBody>
          <a:bodyPr>
            <a:normAutofit/>
          </a:bodyPr>
          <a:lstStyle/>
          <a:p>
            <a:r>
              <a:rPr lang="en-US" dirty="0"/>
              <a:t>Storing Formula</a:t>
            </a:r>
          </a:p>
        </p:txBody>
      </p:sp>
    </p:spTree>
    <p:custDataLst>
      <p:tags r:id="rId1"/>
    </p:custDataLst>
    <p:extLst>
      <p:ext uri="{BB962C8B-B14F-4D97-AF65-F5344CB8AC3E}">
        <p14:creationId xmlns:p14="http://schemas.microsoft.com/office/powerpoint/2010/main" val="1924846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5279B23-75EF-4211-84D7-3E2DA23BC8FB}"/>
              </a:ext>
            </a:extLst>
          </p:cNvPr>
          <p:cNvSpPr>
            <a:spLocks noGrp="1"/>
          </p:cNvSpPr>
          <p:nvPr>
            <p:ph type="title"/>
          </p:nvPr>
        </p:nvSpPr>
        <p:spPr>
          <a:xfrm>
            <a:off x="416756" y="687944"/>
            <a:ext cx="7886700" cy="1140039"/>
          </a:xfrm>
        </p:spPr>
        <p:txBody>
          <a:bodyPr/>
          <a:lstStyle/>
          <a:p>
            <a:r>
              <a:rPr lang="en-US" dirty="0"/>
              <a:t>Storage Times and Temperature</a:t>
            </a:r>
          </a:p>
        </p:txBody>
      </p:sp>
      <p:sp>
        <p:nvSpPr>
          <p:cNvPr id="2" name="TextBox 1">
            <a:extLst>
              <a:ext uri="{FF2B5EF4-FFF2-40B4-BE49-F238E27FC236}">
                <a16:creationId xmlns:a16="http://schemas.microsoft.com/office/drawing/2014/main" id="{50D5D5D2-5E4A-4F18-AA21-A7A1E883B596}"/>
              </a:ext>
            </a:extLst>
          </p:cNvPr>
          <p:cNvSpPr txBox="1"/>
          <p:nvPr/>
        </p:nvSpPr>
        <p:spPr>
          <a:xfrm>
            <a:off x="2211355" y="1654702"/>
            <a:ext cx="5133136" cy="461665"/>
          </a:xfrm>
          <a:prstGeom prst="rect">
            <a:avLst/>
          </a:prstGeom>
          <a:noFill/>
        </p:spPr>
        <p:txBody>
          <a:bodyPr wrap="none" rtlCol="0">
            <a:spAutoFit/>
          </a:bodyPr>
          <a:lstStyle/>
          <a:p>
            <a:r>
              <a:rPr lang="en-US" sz="2400" dirty="0">
                <a:solidFill>
                  <a:srgbClr val="273A80"/>
                </a:solidFill>
              </a:rPr>
              <a:t>Storing and Handling Infant Formula</a:t>
            </a:r>
          </a:p>
        </p:txBody>
      </p:sp>
      <p:sp>
        <p:nvSpPr>
          <p:cNvPr id="3" name="TextBox 2"/>
          <p:cNvSpPr txBox="1"/>
          <p:nvPr/>
        </p:nvSpPr>
        <p:spPr>
          <a:xfrm>
            <a:off x="827808" y="1646581"/>
            <a:ext cx="1178079" cy="461665"/>
          </a:xfrm>
          <a:prstGeom prst="rect">
            <a:avLst/>
          </a:prstGeom>
          <a:noFill/>
          <a:ln w="25400">
            <a:solidFill>
              <a:srgbClr val="CB4A5E"/>
            </a:solidFill>
          </a:ln>
        </p:spPr>
        <p:txBody>
          <a:bodyPr wrap="none" rtlCol="0">
            <a:spAutoFit/>
          </a:bodyPr>
          <a:lstStyle/>
          <a:p>
            <a:r>
              <a:rPr lang="en-US" sz="2400" dirty="0">
                <a:solidFill>
                  <a:srgbClr val="CB4A5E"/>
                </a:solidFill>
              </a:rPr>
              <a:t>Table 6</a:t>
            </a:r>
          </a:p>
        </p:txBody>
      </p:sp>
      <p:graphicFrame>
        <p:nvGraphicFramePr>
          <p:cNvPr id="10" name="Table 9" descr="Table 6"/>
          <p:cNvGraphicFramePr>
            <a:graphicFrameLocks noGrp="1"/>
          </p:cNvGraphicFramePr>
          <p:nvPr>
            <p:extLst>
              <p:ext uri="{D42A27DB-BD31-4B8C-83A1-F6EECF244321}">
                <p14:modId xmlns:p14="http://schemas.microsoft.com/office/powerpoint/2010/main" val="1755549974"/>
              </p:ext>
            </p:extLst>
          </p:nvPr>
        </p:nvGraphicFramePr>
        <p:xfrm>
          <a:off x="748149" y="2414095"/>
          <a:ext cx="7746175" cy="3640455"/>
        </p:xfrm>
        <a:graphic>
          <a:graphicData uri="http://schemas.openxmlformats.org/drawingml/2006/table">
            <a:tbl>
              <a:tblPr firstRow="1" bandRow="1">
                <a:tableStyleId>{5C22544A-7EE6-4342-B048-85BDC9FD1C3A}</a:tableStyleId>
              </a:tblPr>
              <a:tblGrid>
                <a:gridCol w="2185061">
                  <a:extLst>
                    <a:ext uri="{9D8B030D-6E8A-4147-A177-3AD203B41FA5}">
                      <a16:colId xmlns:a16="http://schemas.microsoft.com/office/drawing/2014/main" val="20000"/>
                    </a:ext>
                  </a:extLst>
                </a:gridCol>
                <a:gridCol w="5561114">
                  <a:extLst>
                    <a:ext uri="{9D8B030D-6E8A-4147-A177-3AD203B41FA5}">
                      <a16:colId xmlns:a16="http://schemas.microsoft.com/office/drawing/2014/main" val="20002"/>
                    </a:ext>
                  </a:extLst>
                </a:gridCol>
              </a:tblGrid>
              <a:tr h="1706880">
                <a:tc>
                  <a:txBody>
                    <a:bodyPr/>
                    <a:lstStyle/>
                    <a:p>
                      <a:pPr algn="l">
                        <a:lnSpc>
                          <a:spcPct val="114000"/>
                        </a:lnSpc>
                        <a:spcBef>
                          <a:spcPts val="1000"/>
                        </a:spcBef>
                        <a:spcAft>
                          <a:spcPts val="600"/>
                        </a:spcAft>
                      </a:pPr>
                      <a:r>
                        <a:rPr lang="en-US" sz="1400" b="0" dirty="0">
                          <a:solidFill>
                            <a:srgbClr val="273A80"/>
                          </a:solidFill>
                          <a:latin typeface="Arial" panose="020B0604020202020204" pitchFamily="34" charset="0"/>
                          <a:cs typeface="Arial" panose="020B0604020202020204" pitchFamily="34" charset="0"/>
                        </a:rPr>
                        <a:t>Storing</a:t>
                      </a:r>
                      <a:r>
                        <a:rPr lang="en-US" sz="1400" b="0" baseline="0" dirty="0">
                          <a:solidFill>
                            <a:srgbClr val="273A80"/>
                          </a:solidFill>
                          <a:latin typeface="Arial" panose="020B0604020202020204" pitchFamily="34" charset="0"/>
                          <a:cs typeface="Arial" panose="020B0604020202020204" pitchFamily="34" charset="0"/>
                        </a:rPr>
                        <a:t> prepared        infant formula</a:t>
                      </a:r>
                      <a:endParaRPr lang="en-US" sz="1400" b="0" dirty="0">
                        <a:solidFill>
                          <a:srgbClr val="273A80"/>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indent="0" algn="l" defTabSz="914400" rtl="0" eaLnBrk="1" fontAlgn="auto" latinLnBrk="0" hangingPunct="1">
                        <a:lnSpc>
                          <a:spcPct val="100000"/>
                        </a:lnSpc>
                        <a:spcBef>
                          <a:spcPts val="600"/>
                        </a:spcBef>
                        <a:spcAft>
                          <a:spcPts val="600"/>
                        </a:spcAft>
                        <a:buClrTx/>
                        <a:buSzTx/>
                        <a:buFontTx/>
                        <a:buNone/>
                        <a:tabLst/>
                        <a:defRPr/>
                      </a:pPr>
                      <a:r>
                        <a:rPr lang="en-US" sz="1400" b="0" dirty="0">
                          <a:solidFill>
                            <a:srgbClr val="273A80"/>
                          </a:solidFill>
                          <a:latin typeface="Arial" panose="020B0604020202020204" pitchFamily="34" charset="0"/>
                          <a:cs typeface="Arial" panose="020B0604020202020204" pitchFamily="34" charset="0"/>
                        </a:rPr>
                        <a:t>Keep bottles of prepared infant formula in the refrigerator at a temperature at or below 40 °F (4 °C) until ready to use.</a:t>
                      </a:r>
                    </a:p>
                    <a:p>
                      <a:pPr marL="0" marR="0" indent="0" algn="l" defTabSz="914400" rtl="0" eaLnBrk="1" fontAlgn="auto" latinLnBrk="0" hangingPunct="1">
                        <a:lnSpc>
                          <a:spcPct val="100000"/>
                        </a:lnSpc>
                        <a:spcBef>
                          <a:spcPts val="600"/>
                        </a:spcBef>
                        <a:spcAft>
                          <a:spcPts val="600"/>
                        </a:spcAft>
                        <a:buClrTx/>
                        <a:buSzTx/>
                        <a:buFontTx/>
                        <a:buNone/>
                        <a:tabLst/>
                        <a:defRPr/>
                      </a:pPr>
                      <a:r>
                        <a:rPr lang="en-US" sz="1400" b="0" dirty="0">
                          <a:solidFill>
                            <a:srgbClr val="273A80"/>
                          </a:solidFill>
                          <a:latin typeface="Arial" panose="020B0604020202020204" pitchFamily="34" charset="0"/>
                          <a:cs typeface="Arial" panose="020B0604020202020204" pitchFamily="34" charset="0"/>
                        </a:rPr>
                        <a:t>Never freeze infant formula.</a:t>
                      </a:r>
                    </a:p>
                    <a:p>
                      <a:pPr marL="0" marR="0" indent="0" algn="l" defTabSz="914400" rtl="0" eaLnBrk="1" fontAlgn="auto" latinLnBrk="0" hangingPunct="1">
                        <a:lnSpc>
                          <a:spcPct val="100000"/>
                        </a:lnSpc>
                        <a:spcBef>
                          <a:spcPts val="600"/>
                        </a:spcBef>
                        <a:spcAft>
                          <a:spcPts val="600"/>
                        </a:spcAft>
                        <a:buClrTx/>
                        <a:buSzTx/>
                        <a:buFontTx/>
                        <a:buNone/>
                        <a:tabLst/>
                        <a:defRPr/>
                      </a:pPr>
                      <a:r>
                        <a:rPr lang="en-US" sz="1400" b="0" dirty="0">
                          <a:solidFill>
                            <a:srgbClr val="273A80"/>
                          </a:solidFill>
                          <a:latin typeface="Arial" panose="020B0604020202020204" pitchFamily="34" charset="0"/>
                          <a:cs typeface="Arial" panose="020B0604020202020204" pitchFamily="34" charset="0"/>
                        </a:rPr>
                        <a:t>Use infant formula that has been in the refrigerator within 24 hours after it is prepared.</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1"/>
                  </a:ext>
                </a:extLst>
              </a:tr>
              <a:tr h="784860">
                <a:tc>
                  <a:txBody>
                    <a:bodyPr/>
                    <a:lstStyle/>
                    <a:p>
                      <a:pPr algn="l">
                        <a:lnSpc>
                          <a:spcPct val="114000"/>
                        </a:lnSpc>
                        <a:spcBef>
                          <a:spcPts val="0"/>
                        </a:spcBef>
                        <a:spcAft>
                          <a:spcPts val="0"/>
                        </a:spcAft>
                      </a:pPr>
                      <a:r>
                        <a:rPr lang="en-US" sz="1400" b="0" dirty="0">
                          <a:solidFill>
                            <a:srgbClr val="273A80"/>
                          </a:solidFill>
                          <a:latin typeface="Arial" panose="020B0604020202020204" pitchFamily="34" charset="0"/>
                          <a:cs typeface="Arial" panose="020B0604020202020204" pitchFamily="34" charset="0"/>
                        </a:rPr>
                        <a:t>Handling prepared infant formula </a:t>
                      </a:r>
                      <a:r>
                        <a:rPr lang="en-US" sz="1400" b="0" i="1" dirty="0">
                          <a:solidFill>
                            <a:srgbClr val="273A80"/>
                          </a:solidFill>
                          <a:latin typeface="Arial" panose="020B0604020202020204" pitchFamily="34" charset="0"/>
                          <a:cs typeface="Arial" panose="020B0604020202020204" pitchFamily="34" charset="0"/>
                        </a:rPr>
                        <a:t>before </a:t>
                      </a:r>
                      <a:r>
                        <a:rPr lang="en-US" sz="1400" b="0" dirty="0">
                          <a:solidFill>
                            <a:srgbClr val="273A80"/>
                          </a:solidFill>
                          <a:latin typeface="Arial" panose="020B0604020202020204" pitchFamily="34" charset="0"/>
                          <a:cs typeface="Arial" panose="020B0604020202020204" pitchFamily="34" charset="0"/>
                        </a:rPr>
                        <a:t>a feeding</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l">
                        <a:lnSpc>
                          <a:spcPct val="100000"/>
                        </a:lnSpc>
                        <a:spcBef>
                          <a:spcPts val="600"/>
                        </a:spcBef>
                        <a:spcAft>
                          <a:spcPts val="600"/>
                        </a:spcAft>
                      </a:pPr>
                      <a:r>
                        <a:rPr lang="en-US" sz="1400" b="0" dirty="0">
                          <a:solidFill>
                            <a:srgbClr val="273A80"/>
                          </a:solidFill>
                          <a:latin typeface="Arial" panose="020B0604020202020204" pitchFamily="34" charset="0"/>
                          <a:cs typeface="Arial" panose="020B0604020202020204" pitchFamily="34" charset="0"/>
                        </a:rPr>
                        <a:t>Do not take infant formula out of the refrigerator more than 2 hours before a feeding.</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2"/>
                  </a:ext>
                </a:extLst>
              </a:tr>
              <a:tr h="1148715">
                <a:tc>
                  <a:txBody>
                    <a:bodyPr/>
                    <a:lstStyle/>
                    <a:p>
                      <a:pPr algn="l">
                        <a:lnSpc>
                          <a:spcPct val="100000"/>
                        </a:lnSpc>
                        <a:spcBef>
                          <a:spcPts val="0"/>
                        </a:spcBef>
                        <a:spcAft>
                          <a:spcPts val="0"/>
                        </a:spcAft>
                      </a:pPr>
                      <a:endParaRPr lang="en-US" sz="1400" b="0" dirty="0">
                        <a:solidFill>
                          <a:srgbClr val="273A80"/>
                        </a:solidFill>
                        <a:latin typeface="Arial" panose="020B0604020202020204" pitchFamily="34" charset="0"/>
                        <a:cs typeface="Arial" panose="020B0604020202020204" pitchFamily="34" charset="0"/>
                      </a:endParaRPr>
                    </a:p>
                    <a:p>
                      <a:pPr algn="l">
                        <a:lnSpc>
                          <a:spcPct val="100000"/>
                        </a:lnSpc>
                        <a:spcBef>
                          <a:spcPts val="0"/>
                        </a:spcBef>
                        <a:spcAft>
                          <a:spcPts val="0"/>
                        </a:spcAft>
                      </a:pPr>
                      <a:r>
                        <a:rPr lang="en-US" sz="1400" b="0" dirty="0">
                          <a:solidFill>
                            <a:srgbClr val="273A80"/>
                          </a:solidFill>
                          <a:latin typeface="Arial" panose="020B0604020202020204" pitchFamily="34" charset="0"/>
                          <a:cs typeface="Arial" panose="020B0604020202020204" pitchFamily="34" charset="0"/>
                        </a:rPr>
                        <a:t>Handling prepared</a:t>
                      </a:r>
                      <a:r>
                        <a:rPr lang="en-US" sz="1400" b="0" baseline="0" dirty="0">
                          <a:solidFill>
                            <a:srgbClr val="273A80"/>
                          </a:solidFill>
                          <a:latin typeface="Arial" panose="020B0604020202020204" pitchFamily="34" charset="0"/>
                          <a:cs typeface="Arial" panose="020B0604020202020204" pitchFamily="34" charset="0"/>
                        </a:rPr>
                        <a:t> infant formula </a:t>
                      </a:r>
                      <a:r>
                        <a:rPr lang="en-US" sz="1400" b="0" i="1" baseline="0" dirty="0">
                          <a:solidFill>
                            <a:srgbClr val="273A80"/>
                          </a:solidFill>
                          <a:latin typeface="Arial" panose="020B0604020202020204" pitchFamily="34" charset="0"/>
                          <a:cs typeface="Arial" panose="020B0604020202020204" pitchFamily="34" charset="0"/>
                        </a:rPr>
                        <a:t>after </a:t>
                      </a:r>
                      <a:r>
                        <a:rPr lang="en-US" sz="1400" b="0" baseline="0" dirty="0">
                          <a:solidFill>
                            <a:srgbClr val="273A80"/>
                          </a:solidFill>
                          <a:latin typeface="Arial" panose="020B0604020202020204" pitchFamily="34" charset="0"/>
                          <a:cs typeface="Arial" panose="020B0604020202020204" pitchFamily="34" charset="0"/>
                        </a:rPr>
                        <a:t>a feeding</a:t>
                      </a:r>
                    </a:p>
                    <a:p>
                      <a:pPr algn="l">
                        <a:lnSpc>
                          <a:spcPct val="114000"/>
                        </a:lnSpc>
                        <a:spcBef>
                          <a:spcPts val="1000"/>
                        </a:spcBef>
                        <a:spcAft>
                          <a:spcPts val="600"/>
                        </a:spcAft>
                      </a:pPr>
                      <a:endParaRPr lang="en-US" sz="1400" b="0" dirty="0">
                        <a:solidFill>
                          <a:srgbClr val="273A80"/>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l">
                        <a:lnSpc>
                          <a:spcPct val="100000"/>
                        </a:lnSpc>
                        <a:spcBef>
                          <a:spcPts val="600"/>
                        </a:spcBef>
                        <a:spcAft>
                          <a:spcPts val="600"/>
                        </a:spcAft>
                      </a:pPr>
                      <a:r>
                        <a:rPr lang="en-US" sz="1400" b="0" dirty="0">
                          <a:solidFill>
                            <a:srgbClr val="273A80"/>
                          </a:solidFill>
                          <a:latin typeface="Arial" panose="020B0604020202020204" pitchFamily="34" charset="0"/>
                          <a:cs typeface="Arial" panose="020B0604020202020204" pitchFamily="34" charset="0"/>
                        </a:rPr>
                        <a:t>Once you start feeding a baby, make sure the infant formula is consumed within 1 hour.</a:t>
                      </a:r>
                    </a:p>
                    <a:p>
                      <a:pPr algn="l">
                        <a:lnSpc>
                          <a:spcPct val="100000"/>
                        </a:lnSpc>
                        <a:spcBef>
                          <a:spcPts val="600"/>
                        </a:spcBef>
                        <a:spcAft>
                          <a:spcPts val="600"/>
                        </a:spcAft>
                      </a:pPr>
                      <a:r>
                        <a:rPr lang="en-US" sz="1400" b="0" dirty="0">
                          <a:solidFill>
                            <a:srgbClr val="273A80"/>
                          </a:solidFill>
                          <a:latin typeface="Arial" panose="020B0604020202020204" pitchFamily="34" charset="0"/>
                          <a:cs typeface="Arial" panose="020B0604020202020204" pitchFamily="34" charset="0"/>
                        </a:rPr>
                        <a:t>Throw away any leftover infant formula that is in the bottle.</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3"/>
                  </a:ext>
                </a:extLst>
              </a:tr>
            </a:tbl>
          </a:graphicData>
        </a:graphic>
      </p:graphicFrame>
      <p:sp>
        <p:nvSpPr>
          <p:cNvPr id="26" name="Rectangle 25" descr="&quot; &quot;">
            <a:extLst>
              <a:ext uri="{C183D7F6-B498-43B3-948B-1728B52AA6E4}">
                <adec:decorative xmlns:adec="http://schemas.microsoft.com/office/drawing/2017/decorative" xmlns="" val="1"/>
              </a:ext>
            </a:extLst>
          </p:cNvPr>
          <p:cNvSpPr/>
          <p:nvPr/>
        </p:nvSpPr>
        <p:spPr>
          <a:xfrm>
            <a:off x="629395" y="2280304"/>
            <a:ext cx="7980215" cy="3889752"/>
          </a:xfrm>
          <a:prstGeom prst="rect">
            <a:avLst/>
          </a:prstGeom>
          <a:noFill/>
          <a:ln w="3175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solidFill>
                <a:srgbClr val="7F7F7F"/>
              </a:solidFill>
            </a:endParaRPr>
          </a:p>
          <a:p>
            <a:pPr algn="ctr"/>
            <a:endParaRPr lang="en-US" dirty="0"/>
          </a:p>
        </p:txBody>
      </p:sp>
      <p:sp>
        <p:nvSpPr>
          <p:cNvPr id="4" name="Slide Number Placeholder 3"/>
          <p:cNvSpPr>
            <a:spLocks noGrp="1"/>
          </p:cNvSpPr>
          <p:nvPr>
            <p:ph type="sldNum" sz="quarter" idx="12"/>
          </p:nvPr>
        </p:nvSpPr>
        <p:spPr/>
        <p:txBody>
          <a:bodyPr/>
          <a:lstStyle/>
          <a:p>
            <a:fld id="{E5A01667-C09E-6343-925B-5CF5D2A7F45A}" type="slidenum">
              <a:rPr lang="en-US" smtClean="0"/>
              <a:pPr/>
              <a:t>13</a:t>
            </a:fld>
            <a:endParaRPr lang="en-US" dirty="0"/>
          </a:p>
        </p:txBody>
      </p:sp>
    </p:spTree>
    <p:extLst>
      <p:ext uri="{BB962C8B-B14F-4D97-AF65-F5344CB8AC3E}">
        <p14:creationId xmlns:p14="http://schemas.microsoft.com/office/powerpoint/2010/main" val="33173615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r>
            <a:br>
              <a:rPr lang="en-US" dirty="0"/>
            </a:br>
            <a:r>
              <a:rPr lang="en-US" dirty="0"/>
              <a:t>Communicating With Parents</a:t>
            </a:r>
            <a:br>
              <a:rPr lang="en-US" dirty="0"/>
            </a:br>
            <a:r>
              <a:rPr lang="en-US" b="0" dirty="0"/>
              <a:t>Scenario</a:t>
            </a:r>
          </a:p>
        </p:txBody>
      </p:sp>
      <p:pic>
        <p:nvPicPr>
          <p:cNvPr id="7" name="Picture 6" descr="Talk to Parents icon."/>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978690" y="582568"/>
            <a:ext cx="1828959" cy="1828959"/>
          </a:xfrm>
          <a:prstGeom prst="rect">
            <a:avLst/>
          </a:prstGeom>
        </p:spPr>
      </p:pic>
      <p:pic>
        <p:nvPicPr>
          <p:cNvPr id="9" name="Picture 2" descr="Photo of woman holding a baby almost upright and feeding a bottle to the baby.">
            <a:extLst>
              <a:ext uri="{FF2B5EF4-FFF2-40B4-BE49-F238E27FC236}">
                <a16:creationId xmlns:a16="http://schemas.microsoft.com/office/drawing/2014/main" id="{7D1F1D77-6FC4-A94D-9151-3D5023B986D0}"/>
              </a:ext>
            </a:extLst>
          </p:cNvPr>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r="11587"/>
          <a:stretch/>
        </p:blipFill>
        <p:spPr bwMode="auto">
          <a:xfrm>
            <a:off x="517552" y="2287598"/>
            <a:ext cx="3644723" cy="3437824"/>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p:cNvSpPr txBox="1"/>
          <p:nvPr/>
        </p:nvSpPr>
        <p:spPr>
          <a:xfrm>
            <a:off x="4458847" y="2352131"/>
            <a:ext cx="4329630" cy="3170099"/>
          </a:xfrm>
          <a:prstGeom prst="rect">
            <a:avLst/>
          </a:prstGeom>
          <a:noFill/>
        </p:spPr>
        <p:txBody>
          <a:bodyPr wrap="square" rtlCol="0">
            <a:spAutoFit/>
          </a:bodyPr>
          <a:lstStyle/>
          <a:p>
            <a:r>
              <a:rPr lang="en-US" sz="2000" dirty="0">
                <a:solidFill>
                  <a:schemeClr val="tx1">
                    <a:lumMod val="50000"/>
                    <a:lumOff val="50000"/>
                  </a:schemeClr>
                </a:solidFill>
                <a:latin typeface="Arial" panose="020B0604020202020204" pitchFamily="34" charset="0"/>
                <a:cs typeface="Arial" panose="020B0604020202020204" pitchFamily="34" charset="0"/>
              </a:rPr>
              <a:t>Baby</a:t>
            </a:r>
            <a:r>
              <a:rPr lang="en-US" sz="2000" dirty="0">
                <a:solidFill>
                  <a:schemeClr val="tx1">
                    <a:lumMod val="50000"/>
                    <a:lumOff val="50000"/>
                  </a:schemeClr>
                </a:solidFill>
              </a:rPr>
              <a:t> Michael drinks infant formula at home and his mom brought it in on his first day at child care. You are happy to give Baby Michael the infant formula his mom brought in, but you also want to let her know you have some at the center. </a:t>
            </a:r>
          </a:p>
          <a:p>
            <a:endParaRPr lang="en-US" sz="2000" dirty="0">
              <a:solidFill>
                <a:schemeClr val="tx1">
                  <a:lumMod val="50000"/>
                  <a:lumOff val="50000"/>
                </a:schemeClr>
              </a:solidFill>
            </a:endParaRPr>
          </a:p>
          <a:p>
            <a:r>
              <a:rPr lang="en-US" sz="2000" dirty="0">
                <a:solidFill>
                  <a:schemeClr val="tx1">
                    <a:lumMod val="50000"/>
                    <a:lumOff val="50000"/>
                  </a:schemeClr>
                </a:solidFill>
              </a:rPr>
              <a:t>How can you have this conversation with Baby Michael’s mom</a:t>
            </a:r>
            <a:r>
              <a:rPr lang="en-US" sz="2000" dirty="0">
                <a:solidFill>
                  <a:schemeClr val="tx1">
                    <a:lumMod val="50000"/>
                    <a:lumOff val="50000"/>
                  </a:schemeClr>
                </a:solidFill>
                <a:latin typeface="Arial" panose="020B0604020202020204" pitchFamily="34" charset="0"/>
                <a:cs typeface="Arial" panose="020B0604020202020204" pitchFamily="34" charset="0"/>
              </a:rPr>
              <a:t>?</a:t>
            </a:r>
          </a:p>
        </p:txBody>
      </p:sp>
      <p:sp>
        <p:nvSpPr>
          <p:cNvPr id="4" name="Slide Number Placeholder 3"/>
          <p:cNvSpPr>
            <a:spLocks noGrp="1"/>
          </p:cNvSpPr>
          <p:nvPr>
            <p:ph type="sldNum" sz="quarter" idx="12"/>
          </p:nvPr>
        </p:nvSpPr>
        <p:spPr/>
        <p:txBody>
          <a:bodyPr/>
          <a:lstStyle/>
          <a:p>
            <a:fld id="{E5A01667-C09E-6343-925B-5CF5D2A7F45A}" type="slidenum">
              <a:rPr lang="en-US" smtClean="0"/>
              <a:pPr/>
              <a:t>14</a:t>
            </a:fld>
            <a:endParaRPr lang="en-US" dirty="0"/>
          </a:p>
        </p:txBody>
      </p:sp>
    </p:spTree>
    <p:custDataLst>
      <p:tags r:id="rId1"/>
    </p:custDataLst>
    <p:extLst>
      <p:ext uri="{BB962C8B-B14F-4D97-AF65-F5344CB8AC3E}">
        <p14:creationId xmlns:p14="http://schemas.microsoft.com/office/powerpoint/2010/main" val="1766747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6" name="Content Placeholder 2"/>
          <p:cNvSpPr txBox="1">
            <a:spLocks/>
          </p:cNvSpPr>
          <p:nvPr/>
        </p:nvSpPr>
        <p:spPr>
          <a:xfrm>
            <a:off x="253388" y="1854450"/>
            <a:ext cx="8550719" cy="30039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5760">
              <a:lnSpc>
                <a:spcPct val="114000"/>
              </a:lnSpc>
            </a:pPr>
            <a:r>
              <a:rPr lang="en-US" dirty="0"/>
              <a:t>Offer at least one iron-fortified infant formula—regulated by FDA.</a:t>
            </a:r>
          </a:p>
          <a:p>
            <a:pPr marL="365760">
              <a:lnSpc>
                <a:spcPct val="114000"/>
              </a:lnSpc>
            </a:pPr>
            <a:r>
              <a:rPr lang="en-US" dirty="0">
                <a:cs typeface="Arial" panose="020B0604020202020204" pitchFamily="34" charset="0"/>
              </a:rPr>
              <a:t>Substitutions must have </a:t>
            </a:r>
            <a:r>
              <a:rPr lang="en-US" b="1" dirty="0">
                <a:solidFill>
                  <a:srgbClr val="273A80"/>
                </a:solidFill>
                <a:cs typeface="Arial" panose="020B0604020202020204" pitchFamily="34" charset="0"/>
              </a:rPr>
              <a:t>signed medical statement</a:t>
            </a:r>
            <a:r>
              <a:rPr lang="en-US" dirty="0"/>
              <a:t>—</a:t>
            </a:r>
            <a:r>
              <a:rPr lang="en-US" dirty="0">
                <a:cs typeface="Arial" panose="020B0604020202020204" pitchFamily="34" charset="0"/>
              </a:rPr>
              <a:t>signed by baby’s health care provider.</a:t>
            </a:r>
          </a:p>
          <a:p>
            <a:pPr marL="365760">
              <a:lnSpc>
                <a:spcPct val="114000"/>
              </a:lnSpc>
            </a:pPr>
            <a:r>
              <a:rPr lang="en-US" dirty="0">
                <a:cs typeface="Arial" panose="020B0604020202020204" pitchFamily="34" charset="0"/>
              </a:rPr>
              <a:t>Refer to </a:t>
            </a:r>
            <a:r>
              <a:rPr lang="en-US" b="1" dirty="0">
                <a:solidFill>
                  <a:srgbClr val="273A80"/>
                </a:solidFill>
                <a:cs typeface="Arial" panose="020B0604020202020204" pitchFamily="34" charset="0"/>
              </a:rPr>
              <a:t>Table 6 </a:t>
            </a:r>
            <a:r>
              <a:rPr lang="en-US" dirty="0">
                <a:cs typeface="Arial" panose="020B0604020202020204" pitchFamily="34" charset="0"/>
              </a:rPr>
              <a:t>in your guide for storage requirements.</a:t>
            </a:r>
            <a:endParaRPr lang="en-US" dirty="0"/>
          </a:p>
          <a:p>
            <a:pPr marL="365760">
              <a:lnSpc>
                <a:spcPct val="114000"/>
              </a:lnSpc>
            </a:pPr>
            <a:r>
              <a:rPr lang="en-US" dirty="0"/>
              <a:t>Start a conversation with parents!</a:t>
            </a:r>
          </a:p>
          <a:p>
            <a:pPr marL="137160" indent="0">
              <a:lnSpc>
                <a:spcPct val="114000"/>
              </a:lnSpc>
              <a:buNone/>
            </a:pPr>
            <a:r>
              <a:rPr lang="en-US" sz="2000" i="1" dirty="0">
                <a:solidFill>
                  <a:srgbClr val="273A80"/>
                </a:solidFill>
              </a:rPr>
              <a:t>For Parents: Feeding Your Baby Infant Formula? Tell Us More! </a:t>
            </a:r>
            <a:r>
              <a:rPr lang="en-US" sz="1600" dirty="0"/>
              <a:t>(page 34)</a:t>
            </a:r>
          </a:p>
        </p:txBody>
      </p:sp>
      <p:sp>
        <p:nvSpPr>
          <p:cNvPr id="11" name="TextBox 10"/>
          <p:cNvSpPr txBox="1"/>
          <p:nvPr/>
        </p:nvSpPr>
        <p:spPr>
          <a:xfrm>
            <a:off x="2804491" y="4747305"/>
            <a:ext cx="3275256" cy="369332"/>
          </a:xfrm>
          <a:prstGeom prst="rect">
            <a:avLst/>
          </a:prstGeom>
          <a:noFill/>
        </p:spPr>
        <p:txBody>
          <a:bodyPr wrap="none" rtlCol="0">
            <a:spAutoFit/>
          </a:bodyPr>
          <a:lstStyle/>
          <a:p>
            <a:pPr marL="0" lvl="1"/>
            <a:r>
              <a:rPr lang="en-US" u="sng" dirty="0">
                <a:solidFill>
                  <a:srgbClr val="7F7F7F"/>
                </a:solidFill>
                <a:hlinkClick r:id="rId4"/>
              </a:rPr>
              <a:t>https://teamnutrition.usda.gov</a:t>
            </a:r>
            <a:r>
              <a:rPr lang="en-US" dirty="0">
                <a:cs typeface="Arial" panose="020B0604020202020204" pitchFamily="34" charset="0"/>
              </a:rPr>
              <a:t> </a:t>
            </a:r>
          </a:p>
        </p:txBody>
      </p:sp>
      <p:sp>
        <p:nvSpPr>
          <p:cNvPr id="4" name="Slide Number Placeholder 3"/>
          <p:cNvSpPr>
            <a:spLocks noGrp="1"/>
          </p:cNvSpPr>
          <p:nvPr>
            <p:ph type="sldNum" sz="quarter" idx="12"/>
          </p:nvPr>
        </p:nvSpPr>
        <p:spPr/>
        <p:txBody>
          <a:bodyPr/>
          <a:lstStyle/>
          <a:p>
            <a:fld id="{E5A01667-C09E-6343-925B-5CF5D2A7F45A}" type="slidenum">
              <a:rPr lang="en-US" smtClean="0"/>
              <a:pPr/>
              <a:t>15</a:t>
            </a:fld>
            <a:endParaRPr lang="en-US" dirty="0"/>
          </a:p>
        </p:txBody>
      </p:sp>
    </p:spTree>
    <p:custDataLst>
      <p:tags r:id="rId1"/>
    </p:custDataLst>
    <p:extLst>
      <p:ext uri="{BB962C8B-B14F-4D97-AF65-F5344CB8AC3E}">
        <p14:creationId xmlns:p14="http://schemas.microsoft.com/office/powerpoint/2010/main" val="839075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97857" y="2233927"/>
            <a:ext cx="8382000" cy="2246769"/>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cs typeface="Arial" panose="020B0604020202020204" pitchFamily="34" charset="0"/>
              </a:rPr>
              <a:t>Yes or No?</a:t>
            </a:r>
          </a:p>
          <a:p>
            <a:pPr lvl="0"/>
            <a:endParaRPr lang="en-US" sz="2000" dirty="0">
              <a:solidFill>
                <a:schemeClr val="tx1">
                  <a:lumMod val="50000"/>
                  <a:lumOff val="50000"/>
                </a:schemeClr>
              </a:solidFill>
              <a:cs typeface="Arial" panose="020B0604020202020204" pitchFamily="34" charset="0"/>
            </a:endParaRPr>
          </a:p>
          <a:p>
            <a:pPr lvl="0"/>
            <a:r>
              <a:rPr lang="en-US" sz="2000" dirty="0">
                <a:solidFill>
                  <a:schemeClr val="tx1">
                    <a:lumMod val="50000"/>
                    <a:lumOff val="50000"/>
                  </a:schemeClr>
                </a:solidFill>
              </a:rPr>
              <a:t>A child care provider has been busy watching all of the children in his care and accidentally leaves a bottle of infant formula out on the counter for 2½ hours. Can he put it back in the refrigerator and use it later?</a:t>
            </a:r>
          </a:p>
          <a:p>
            <a:pPr lvl="0"/>
            <a:endParaRPr lang="en-US" sz="1200" b="1" dirty="0">
              <a:solidFill>
                <a:srgbClr val="273A80"/>
              </a:solidFill>
              <a:cs typeface="Arial" panose="020B0604020202020204" pitchFamily="34" charset="0"/>
            </a:endParaRPr>
          </a:p>
          <a:p>
            <a:pPr lvl="0"/>
            <a:r>
              <a:rPr lang="en-US" sz="2400" b="1" dirty="0">
                <a:solidFill>
                  <a:srgbClr val="273A80"/>
                </a:solidFill>
                <a:cs typeface="Arial" panose="020B0604020202020204" pitchFamily="34" charset="0"/>
              </a:rPr>
              <a:t>No</a:t>
            </a:r>
            <a:endParaRPr lang="en-US" sz="2400" dirty="0">
              <a:solidFill>
                <a:srgbClr val="7F7F7F"/>
              </a:solidFill>
              <a:cs typeface="Arial" panose="020B0604020202020204" pitchFamily="34" charset="0"/>
            </a:endParaRPr>
          </a:p>
        </p:txBody>
      </p:sp>
      <p:sp>
        <p:nvSpPr>
          <p:cNvPr id="2" name="Title 1"/>
          <p:cNvSpPr>
            <a:spLocks noGrp="1"/>
          </p:cNvSpPr>
          <p:nvPr>
            <p:ph type="title"/>
          </p:nvPr>
        </p:nvSpPr>
        <p:spPr/>
        <p:txBody>
          <a:bodyPr/>
          <a:lstStyle/>
          <a:p>
            <a:r>
              <a:rPr lang="en-US" dirty="0"/>
              <a:t>Post-Test</a:t>
            </a:r>
          </a:p>
        </p:txBody>
      </p:sp>
      <p:grpSp>
        <p:nvGrpSpPr>
          <p:cNvPr id="26" name="Group 25" descr="&quot; &quot;">
            <a:extLst>
              <a:ext uri="{FF2B5EF4-FFF2-40B4-BE49-F238E27FC236}">
                <a16:creationId xmlns:a16="http://schemas.microsoft.com/office/drawing/2014/main" id="{CF14DF52-2A42-7340-8305-34C3015EF7C1}"/>
              </a:ext>
            </a:extLst>
          </p:cNvPr>
          <p:cNvGrpSpPr/>
          <p:nvPr/>
        </p:nvGrpSpPr>
        <p:grpSpPr>
          <a:xfrm>
            <a:off x="442323" y="1827351"/>
            <a:ext cx="402603" cy="369332"/>
            <a:chOff x="667512" y="2441448"/>
            <a:chExt cx="402603" cy="369332"/>
          </a:xfrm>
        </p:grpSpPr>
        <p:sp>
          <p:nvSpPr>
            <p:cNvPr id="27" name="TextBox 26">
              <a:extLst>
                <a:ext uri="{FF2B5EF4-FFF2-40B4-BE49-F238E27FC236}">
                  <a16:creationId xmlns:a16="http://schemas.microsoft.com/office/drawing/2014/main" id="{E5A41BDA-4381-A143-A9FD-B936127F5083}"/>
                </a:ext>
              </a:extLst>
            </p:cNvPr>
            <p:cNvSpPr txBox="1"/>
            <p:nvPr/>
          </p:nvSpPr>
          <p:spPr>
            <a:xfrm>
              <a:off x="685723" y="2441448"/>
              <a:ext cx="384392" cy="369332"/>
            </a:xfrm>
            <a:prstGeom prst="rect">
              <a:avLst/>
            </a:prstGeom>
            <a:noFill/>
          </p:spPr>
          <p:txBody>
            <a:bodyPr wrap="square" rtlCol="0">
              <a:spAutoFit/>
            </a:bodyPr>
            <a:lstStyle/>
            <a:p>
              <a:pPr algn="ctr"/>
              <a:r>
                <a:rPr lang="en-US" dirty="0">
                  <a:solidFill>
                    <a:srgbClr val="CB4B5E"/>
                  </a:solidFill>
                  <a:latin typeface="American Typewriter" panose="02090604020004020304" pitchFamily="18" charset="77"/>
                </a:rPr>
                <a:t>3</a:t>
              </a:r>
            </a:p>
          </p:txBody>
        </p:sp>
        <p:sp>
          <p:nvSpPr>
            <p:cNvPr id="28" name="Rectangle 27">
              <a:extLst>
                <a:ext uri="{FF2B5EF4-FFF2-40B4-BE49-F238E27FC236}">
                  <a16:creationId xmlns:a16="http://schemas.microsoft.com/office/drawing/2014/main" id="{70C5E6E1-4319-E74D-8B50-C95B1CFC5B61}"/>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descr="&quot; &quot;">
            <a:extLst>
              <a:ext uri="{FF2B5EF4-FFF2-40B4-BE49-F238E27FC236}">
                <a16:creationId xmlns:a16="http://schemas.microsoft.com/office/drawing/2014/main" id="{C1A66349-9BB5-944B-A1F9-473432ADE9C5}"/>
              </a:ext>
            </a:extLst>
          </p:cNvPr>
          <p:cNvGrpSpPr/>
          <p:nvPr/>
        </p:nvGrpSpPr>
        <p:grpSpPr>
          <a:xfrm>
            <a:off x="441283" y="1830923"/>
            <a:ext cx="402603" cy="369332"/>
            <a:chOff x="667512" y="2441448"/>
            <a:chExt cx="402603" cy="369332"/>
          </a:xfrm>
        </p:grpSpPr>
        <p:sp>
          <p:nvSpPr>
            <p:cNvPr id="18" name="TextBox 17">
              <a:extLst>
                <a:ext uri="{FF2B5EF4-FFF2-40B4-BE49-F238E27FC236}">
                  <a16:creationId xmlns:a16="http://schemas.microsoft.com/office/drawing/2014/main" id="{4FBABBC0-F013-6F4D-B0D9-AEE922196AC9}"/>
                </a:ext>
              </a:extLst>
            </p:cNvPr>
            <p:cNvSpPr txBox="1"/>
            <p:nvPr/>
          </p:nvSpPr>
          <p:spPr>
            <a:xfrm>
              <a:off x="685723" y="244144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2</a:t>
              </a:r>
            </a:p>
          </p:txBody>
        </p:sp>
        <p:sp>
          <p:nvSpPr>
            <p:cNvPr id="19" name="Rectangle 18">
              <a:extLst>
                <a:ext uri="{FF2B5EF4-FFF2-40B4-BE49-F238E27FC236}">
                  <a16:creationId xmlns:a16="http://schemas.microsoft.com/office/drawing/2014/main" id="{698EB087-D501-CF4A-B988-DB4FA45E7A54}"/>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4" name="Group 13" descr="1">
            <a:extLst>
              <a:ext uri="{FF2B5EF4-FFF2-40B4-BE49-F238E27FC236}">
                <a16:creationId xmlns:a16="http://schemas.microsoft.com/office/drawing/2014/main" id="{52B371B8-CDA0-7546-8529-1DECCB43B30B}"/>
              </a:ext>
            </a:extLst>
          </p:cNvPr>
          <p:cNvGrpSpPr/>
          <p:nvPr/>
        </p:nvGrpSpPr>
        <p:grpSpPr>
          <a:xfrm>
            <a:off x="440444" y="1829137"/>
            <a:ext cx="391651" cy="372863"/>
            <a:chOff x="1318544" y="2255037"/>
            <a:chExt cx="391651" cy="372863"/>
          </a:xfrm>
        </p:grpSpPr>
        <p:sp>
          <p:nvSpPr>
            <p:cNvPr id="15" name="TextBox 14">
              <a:extLst>
                <a:ext uri="{FF2B5EF4-FFF2-40B4-BE49-F238E27FC236}">
                  <a16:creationId xmlns:a16="http://schemas.microsoft.com/office/drawing/2014/main" id="{7180AA48-0307-0847-8D14-AE8DB9C657BF}"/>
                </a:ext>
              </a:extLst>
            </p:cNvPr>
            <p:cNvSpPr txBox="1"/>
            <p:nvPr/>
          </p:nvSpPr>
          <p:spPr>
            <a:xfrm>
              <a:off x="1325803" y="225856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1</a:t>
              </a:r>
            </a:p>
          </p:txBody>
        </p:sp>
        <p:sp>
          <p:nvSpPr>
            <p:cNvPr id="16" name="Rectangle 15">
              <a:extLst>
                <a:ext uri="{FF2B5EF4-FFF2-40B4-BE49-F238E27FC236}">
                  <a16:creationId xmlns:a16="http://schemas.microsoft.com/office/drawing/2014/main" id="{F36338AC-FB48-364B-BA9B-9A5F6266A408}"/>
                </a:ext>
              </a:extLst>
            </p:cNvPr>
            <p:cNvSpPr/>
            <p:nvPr/>
          </p:nvSpPr>
          <p:spPr>
            <a:xfrm>
              <a:off x="1318544" y="2255037"/>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TextBox 2"/>
          <p:cNvSpPr txBox="1"/>
          <p:nvPr/>
        </p:nvSpPr>
        <p:spPr>
          <a:xfrm>
            <a:off x="1318767" y="5054146"/>
            <a:ext cx="6503525" cy="923330"/>
          </a:xfrm>
          <a:prstGeom prst="rect">
            <a:avLst/>
          </a:prstGeom>
          <a:noFill/>
          <a:ln w="25400">
            <a:solidFill>
              <a:srgbClr val="F4A81D"/>
            </a:solidFill>
            <a:prstDash val="dash"/>
          </a:ln>
        </p:spPr>
        <p:txBody>
          <a:bodyPr wrap="square" rtlCol="0">
            <a:spAutoFit/>
          </a:bodyPr>
          <a:lstStyle/>
          <a:p>
            <a:r>
              <a:rPr lang="en-US" dirty="0">
                <a:solidFill>
                  <a:schemeClr val="tx1">
                    <a:lumMod val="50000"/>
                    <a:lumOff val="50000"/>
                  </a:schemeClr>
                </a:solidFill>
                <a:cs typeface="Arial" panose="020B0604020202020204" pitchFamily="34" charset="0"/>
              </a:rPr>
              <a:t>If State or local authorities, including </a:t>
            </a:r>
            <a:r>
              <a:rPr lang="en-US" dirty="0">
                <a:solidFill>
                  <a:schemeClr val="tx1">
                    <a:lumMod val="50000"/>
                    <a:lumOff val="50000"/>
                  </a:schemeClr>
                </a:solidFill>
              </a:rPr>
              <a:t>child care licensing, have stricter health and safety regulations for labeling and storing bottles of infant formula, then follow those regulations.</a:t>
            </a:r>
            <a:endParaRPr lang="en-US" dirty="0">
              <a:solidFill>
                <a:schemeClr val="tx1">
                  <a:lumMod val="50000"/>
                  <a:lumOff val="50000"/>
                </a:schemeClr>
              </a:solidFill>
              <a:cs typeface="Arial" panose="020B0604020202020204" pitchFamily="34" charset="0"/>
            </a:endParaRPr>
          </a:p>
        </p:txBody>
      </p:sp>
      <p:sp>
        <p:nvSpPr>
          <p:cNvPr id="4" name="Slide Number Placeholder 3"/>
          <p:cNvSpPr>
            <a:spLocks noGrp="1"/>
          </p:cNvSpPr>
          <p:nvPr>
            <p:ph type="sldNum" sz="quarter" idx="12"/>
          </p:nvPr>
        </p:nvSpPr>
        <p:spPr/>
        <p:txBody>
          <a:bodyPr/>
          <a:lstStyle/>
          <a:p>
            <a:fld id="{E5A01667-C09E-6343-925B-5CF5D2A7F45A}" type="slidenum">
              <a:rPr lang="en-US" smtClean="0"/>
              <a:pPr/>
              <a:t>16</a:t>
            </a:fld>
            <a:endParaRPr lang="en-US" dirty="0"/>
          </a:p>
        </p:txBody>
      </p:sp>
    </p:spTree>
    <p:extLst>
      <p:ext uri="{BB962C8B-B14F-4D97-AF65-F5344CB8AC3E}">
        <p14:creationId xmlns:p14="http://schemas.microsoft.com/office/powerpoint/2010/main" val="4220142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4" end="4"/>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09982" y="2244148"/>
            <a:ext cx="8136403" cy="2246769"/>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rPr>
              <a:t>Bottles of infant formula can be refrigerated at 40 ºF (or below) for up to _____ hours.</a:t>
            </a:r>
            <a:r>
              <a:rPr lang="en-US" sz="2000" dirty="0">
                <a:solidFill>
                  <a:schemeClr val="tx1">
                    <a:lumMod val="50000"/>
                    <a:lumOff val="50000"/>
                  </a:schemeClr>
                </a:solidFill>
                <a:cs typeface="Arial" panose="020B0604020202020204" pitchFamily="34" charset="0"/>
              </a:rPr>
              <a:t/>
            </a:r>
            <a:br>
              <a:rPr lang="en-US" sz="2000" dirty="0">
                <a:solidFill>
                  <a:schemeClr val="tx1">
                    <a:lumMod val="50000"/>
                    <a:lumOff val="50000"/>
                  </a:schemeClr>
                </a:solidFill>
                <a:cs typeface="Arial" panose="020B0604020202020204" pitchFamily="34" charset="0"/>
              </a:rPr>
            </a:br>
            <a:endParaRPr lang="en-US" sz="2000" dirty="0">
              <a:solidFill>
                <a:schemeClr val="tx1">
                  <a:lumMod val="50000"/>
                  <a:lumOff val="50000"/>
                </a:schemeClr>
              </a:solidFill>
              <a:cs typeface="Arial" panose="020B0604020202020204" pitchFamily="34" charset="0"/>
            </a:endParaRPr>
          </a:p>
          <a:p>
            <a:pPr marL="457200" lvl="0" indent="-457200">
              <a:buFont typeface="+mj-lt"/>
              <a:buAutoNum type="alphaUcPeriod"/>
            </a:pPr>
            <a:r>
              <a:rPr lang="en-US" sz="2000" dirty="0">
                <a:solidFill>
                  <a:schemeClr val="tx1">
                    <a:lumMod val="50000"/>
                    <a:lumOff val="50000"/>
                  </a:schemeClr>
                </a:solidFill>
                <a:cs typeface="Arial" panose="020B0604020202020204" pitchFamily="34" charset="0"/>
              </a:rPr>
              <a:t>24</a:t>
            </a:r>
          </a:p>
          <a:p>
            <a:pPr marL="457200" lvl="0" indent="-457200">
              <a:buFont typeface="+mj-lt"/>
              <a:buAutoNum type="alphaUcPeriod"/>
            </a:pPr>
            <a:r>
              <a:rPr lang="en-US" sz="2000" dirty="0">
                <a:solidFill>
                  <a:schemeClr val="tx1">
                    <a:lumMod val="50000"/>
                    <a:lumOff val="50000"/>
                  </a:schemeClr>
                </a:solidFill>
                <a:cs typeface="Arial" panose="020B0604020202020204" pitchFamily="34" charset="0"/>
              </a:rPr>
              <a:t>36</a:t>
            </a:r>
          </a:p>
          <a:p>
            <a:pPr marL="457200" lvl="0" indent="-457200">
              <a:buFont typeface="+mj-lt"/>
              <a:buAutoNum type="alphaUcPeriod"/>
            </a:pPr>
            <a:r>
              <a:rPr lang="en-US" sz="2000" dirty="0">
                <a:solidFill>
                  <a:schemeClr val="tx1">
                    <a:lumMod val="50000"/>
                    <a:lumOff val="50000"/>
                  </a:schemeClr>
                </a:solidFill>
                <a:cs typeface="Arial" panose="020B0604020202020204" pitchFamily="34" charset="0"/>
              </a:rPr>
              <a:t>48</a:t>
            </a:r>
          </a:p>
          <a:p>
            <a:pPr marL="457200" lvl="0" indent="-457200">
              <a:buFont typeface="+mj-lt"/>
              <a:buAutoNum type="alphaUcPeriod"/>
            </a:pPr>
            <a:r>
              <a:rPr lang="en-US" sz="2000" dirty="0">
                <a:solidFill>
                  <a:schemeClr val="tx1">
                    <a:lumMod val="50000"/>
                    <a:lumOff val="50000"/>
                  </a:schemeClr>
                </a:solidFill>
                <a:cs typeface="Arial" panose="020B0604020202020204" pitchFamily="34" charset="0"/>
              </a:rPr>
              <a:t>72</a:t>
            </a:r>
          </a:p>
        </p:txBody>
      </p:sp>
      <p:sp>
        <p:nvSpPr>
          <p:cNvPr id="12" name="TextBox 11">
            <a:extLst>
              <a:ext uri="{FF2B5EF4-FFF2-40B4-BE49-F238E27FC236}">
                <a16:creationId xmlns:a16="http://schemas.microsoft.com/office/drawing/2014/main" id="{9C6A96F5-4DA7-434E-80A0-3F0193DB9409}"/>
              </a:ext>
            </a:extLst>
          </p:cNvPr>
          <p:cNvSpPr txBox="1"/>
          <p:nvPr/>
        </p:nvSpPr>
        <p:spPr>
          <a:xfrm>
            <a:off x="409735" y="2244148"/>
            <a:ext cx="8136403" cy="2246769"/>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rPr>
              <a:t>Bottles of infant formula can be refrigerated at 40 ºF (or below) for up to _____ hours.</a:t>
            </a:r>
            <a:r>
              <a:rPr lang="en-US" sz="2000" dirty="0">
                <a:solidFill>
                  <a:srgbClr val="7F7F7F"/>
                </a:solidFill>
                <a:cs typeface="Arial" panose="020B0604020202020204" pitchFamily="34" charset="0"/>
              </a:rPr>
              <a:t/>
            </a:r>
            <a:br>
              <a:rPr lang="en-US" sz="2000" dirty="0">
                <a:solidFill>
                  <a:srgbClr val="7F7F7F"/>
                </a:solidFill>
                <a:cs typeface="Arial" panose="020B0604020202020204" pitchFamily="34" charset="0"/>
              </a:rPr>
            </a:br>
            <a:endParaRPr lang="en-US" sz="2000" dirty="0">
              <a:solidFill>
                <a:srgbClr val="7F7F7F"/>
              </a:solidFill>
              <a:cs typeface="Arial" panose="020B0604020202020204" pitchFamily="34" charset="0"/>
            </a:endParaRPr>
          </a:p>
          <a:p>
            <a:pPr marL="457200" lvl="0" indent="-457200">
              <a:buFont typeface="+mj-lt"/>
              <a:buAutoNum type="alphaUcPeriod"/>
            </a:pPr>
            <a:r>
              <a:rPr lang="en-US" sz="2000" b="1" dirty="0">
                <a:solidFill>
                  <a:srgbClr val="273A80"/>
                </a:solidFill>
                <a:cs typeface="Arial" panose="020B0604020202020204" pitchFamily="34" charset="0"/>
              </a:rPr>
              <a:t>24</a:t>
            </a:r>
          </a:p>
          <a:p>
            <a:pPr marL="457200" lvl="0" indent="-457200">
              <a:buFont typeface="+mj-lt"/>
              <a:buAutoNum type="alphaUcPeriod"/>
            </a:pPr>
            <a:r>
              <a:rPr lang="en-US" sz="2000" dirty="0">
                <a:solidFill>
                  <a:schemeClr val="tx1">
                    <a:lumMod val="50000"/>
                    <a:lumOff val="50000"/>
                  </a:schemeClr>
                </a:solidFill>
                <a:cs typeface="Arial" panose="020B0604020202020204" pitchFamily="34" charset="0"/>
              </a:rPr>
              <a:t>36</a:t>
            </a:r>
          </a:p>
          <a:p>
            <a:pPr marL="457200" lvl="0" indent="-457200">
              <a:buFont typeface="+mj-lt"/>
              <a:buAutoNum type="alphaUcPeriod"/>
            </a:pPr>
            <a:r>
              <a:rPr lang="en-US" sz="2000" dirty="0">
                <a:solidFill>
                  <a:schemeClr val="tx1">
                    <a:lumMod val="50000"/>
                    <a:lumOff val="50000"/>
                  </a:schemeClr>
                </a:solidFill>
                <a:cs typeface="Arial" panose="020B0604020202020204" pitchFamily="34" charset="0"/>
              </a:rPr>
              <a:t>48</a:t>
            </a:r>
          </a:p>
          <a:p>
            <a:pPr marL="457200" lvl="0" indent="-457200">
              <a:buFont typeface="+mj-lt"/>
              <a:buAutoNum type="alphaUcPeriod"/>
            </a:pPr>
            <a:r>
              <a:rPr lang="en-US" sz="2000" dirty="0">
                <a:solidFill>
                  <a:schemeClr val="tx1">
                    <a:lumMod val="50000"/>
                    <a:lumOff val="50000"/>
                  </a:schemeClr>
                </a:solidFill>
                <a:cs typeface="Arial" panose="020B0604020202020204" pitchFamily="34" charset="0"/>
              </a:rPr>
              <a:t>72</a:t>
            </a:r>
          </a:p>
        </p:txBody>
      </p:sp>
      <p:sp>
        <p:nvSpPr>
          <p:cNvPr id="2" name="Title 1"/>
          <p:cNvSpPr>
            <a:spLocks noGrp="1"/>
          </p:cNvSpPr>
          <p:nvPr>
            <p:ph type="title"/>
          </p:nvPr>
        </p:nvSpPr>
        <p:spPr/>
        <p:txBody>
          <a:bodyPr/>
          <a:lstStyle/>
          <a:p>
            <a:r>
              <a:rPr lang="en-US" dirty="0"/>
              <a:t>Post-Test</a:t>
            </a:r>
          </a:p>
        </p:txBody>
      </p:sp>
      <p:grpSp>
        <p:nvGrpSpPr>
          <p:cNvPr id="26" name="Group 25" descr="2">
            <a:extLst>
              <a:ext uri="{FF2B5EF4-FFF2-40B4-BE49-F238E27FC236}">
                <a16:creationId xmlns:a16="http://schemas.microsoft.com/office/drawing/2014/main" id="{CF14DF52-2A42-7340-8305-34C3015EF7C1}"/>
              </a:ext>
            </a:extLst>
          </p:cNvPr>
          <p:cNvGrpSpPr/>
          <p:nvPr/>
        </p:nvGrpSpPr>
        <p:grpSpPr>
          <a:xfrm>
            <a:off x="442323" y="1827351"/>
            <a:ext cx="402603" cy="369332"/>
            <a:chOff x="667512" y="2441448"/>
            <a:chExt cx="402603" cy="369332"/>
          </a:xfrm>
        </p:grpSpPr>
        <p:sp>
          <p:nvSpPr>
            <p:cNvPr id="27" name="TextBox 26">
              <a:extLst>
                <a:ext uri="{FF2B5EF4-FFF2-40B4-BE49-F238E27FC236}">
                  <a16:creationId xmlns:a16="http://schemas.microsoft.com/office/drawing/2014/main" id="{E5A41BDA-4381-A143-A9FD-B936127F5083}"/>
                </a:ext>
              </a:extLst>
            </p:cNvPr>
            <p:cNvSpPr txBox="1"/>
            <p:nvPr/>
          </p:nvSpPr>
          <p:spPr>
            <a:xfrm>
              <a:off x="685723" y="2441448"/>
              <a:ext cx="384392" cy="369332"/>
            </a:xfrm>
            <a:prstGeom prst="rect">
              <a:avLst/>
            </a:prstGeom>
            <a:noFill/>
          </p:spPr>
          <p:txBody>
            <a:bodyPr wrap="square" rtlCol="0">
              <a:spAutoFit/>
            </a:bodyPr>
            <a:lstStyle/>
            <a:p>
              <a:pPr algn="ctr"/>
              <a:r>
                <a:rPr lang="en-US" dirty="0">
                  <a:solidFill>
                    <a:srgbClr val="CB4B5E"/>
                  </a:solidFill>
                  <a:latin typeface="American Typewriter" panose="02090604020004020304" pitchFamily="18" charset="77"/>
                </a:rPr>
                <a:t>3</a:t>
              </a:r>
            </a:p>
          </p:txBody>
        </p:sp>
        <p:sp>
          <p:nvSpPr>
            <p:cNvPr id="28" name="Rectangle 27">
              <a:extLst>
                <a:ext uri="{FF2B5EF4-FFF2-40B4-BE49-F238E27FC236}">
                  <a16:creationId xmlns:a16="http://schemas.microsoft.com/office/drawing/2014/main" id="{70C5E6E1-4319-E74D-8B50-C95B1CFC5B61}"/>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descr="&quot; &quot;">
            <a:extLst>
              <a:ext uri="{FF2B5EF4-FFF2-40B4-BE49-F238E27FC236}">
                <a16:creationId xmlns:a16="http://schemas.microsoft.com/office/drawing/2014/main" id="{C1A66349-9BB5-944B-A1F9-473432ADE9C5}"/>
              </a:ext>
            </a:extLst>
          </p:cNvPr>
          <p:cNvGrpSpPr/>
          <p:nvPr/>
        </p:nvGrpSpPr>
        <p:grpSpPr>
          <a:xfrm>
            <a:off x="441283" y="1830923"/>
            <a:ext cx="402603" cy="369332"/>
            <a:chOff x="667512" y="2441448"/>
            <a:chExt cx="402603" cy="369332"/>
          </a:xfrm>
        </p:grpSpPr>
        <p:sp>
          <p:nvSpPr>
            <p:cNvPr id="18" name="TextBox 17">
              <a:extLst>
                <a:ext uri="{FF2B5EF4-FFF2-40B4-BE49-F238E27FC236}">
                  <a16:creationId xmlns:a16="http://schemas.microsoft.com/office/drawing/2014/main" id="{4FBABBC0-F013-6F4D-B0D9-AEE922196AC9}"/>
                </a:ext>
              </a:extLst>
            </p:cNvPr>
            <p:cNvSpPr txBox="1"/>
            <p:nvPr/>
          </p:nvSpPr>
          <p:spPr>
            <a:xfrm>
              <a:off x="685723" y="244144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2</a:t>
              </a:r>
            </a:p>
          </p:txBody>
        </p:sp>
        <p:sp>
          <p:nvSpPr>
            <p:cNvPr id="19" name="Rectangle 18">
              <a:extLst>
                <a:ext uri="{FF2B5EF4-FFF2-40B4-BE49-F238E27FC236}">
                  <a16:creationId xmlns:a16="http://schemas.microsoft.com/office/drawing/2014/main" id="{698EB087-D501-CF4A-B988-DB4FA45E7A54}"/>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3"/>
          <p:cNvSpPr>
            <a:spLocks noGrp="1"/>
          </p:cNvSpPr>
          <p:nvPr>
            <p:ph type="sldNum" sz="quarter" idx="12"/>
          </p:nvPr>
        </p:nvSpPr>
        <p:spPr/>
        <p:txBody>
          <a:bodyPr/>
          <a:lstStyle/>
          <a:p>
            <a:fld id="{E5A01667-C09E-6343-925B-5CF5D2A7F45A}" type="slidenum">
              <a:rPr lang="en-US" smtClean="0"/>
              <a:pPr/>
              <a:t>17</a:t>
            </a:fld>
            <a:endParaRPr lang="en-US" dirty="0"/>
          </a:p>
        </p:txBody>
      </p:sp>
    </p:spTree>
    <p:extLst>
      <p:ext uri="{BB962C8B-B14F-4D97-AF65-F5344CB8AC3E}">
        <p14:creationId xmlns:p14="http://schemas.microsoft.com/office/powerpoint/2010/main" val="2812771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Post-Test</a:t>
            </a:r>
          </a:p>
        </p:txBody>
      </p:sp>
      <p:grpSp>
        <p:nvGrpSpPr>
          <p:cNvPr id="26" name="Group 25" descr="3">
            <a:extLst>
              <a:ext uri="{FF2B5EF4-FFF2-40B4-BE49-F238E27FC236}">
                <a16:creationId xmlns:a16="http://schemas.microsoft.com/office/drawing/2014/main" id="{CF14DF52-2A42-7340-8305-34C3015EF7C1}"/>
              </a:ext>
            </a:extLst>
          </p:cNvPr>
          <p:cNvGrpSpPr/>
          <p:nvPr/>
        </p:nvGrpSpPr>
        <p:grpSpPr>
          <a:xfrm>
            <a:off x="442323" y="1827351"/>
            <a:ext cx="402603" cy="369332"/>
            <a:chOff x="667512" y="2441448"/>
            <a:chExt cx="402603" cy="369332"/>
          </a:xfrm>
        </p:grpSpPr>
        <p:sp>
          <p:nvSpPr>
            <p:cNvPr id="27" name="TextBox 26">
              <a:extLst>
                <a:ext uri="{FF2B5EF4-FFF2-40B4-BE49-F238E27FC236}">
                  <a16:creationId xmlns:a16="http://schemas.microsoft.com/office/drawing/2014/main" id="{E5A41BDA-4381-A143-A9FD-B936127F5083}"/>
                </a:ext>
              </a:extLst>
            </p:cNvPr>
            <p:cNvSpPr txBox="1"/>
            <p:nvPr/>
          </p:nvSpPr>
          <p:spPr>
            <a:xfrm>
              <a:off x="685723" y="2441448"/>
              <a:ext cx="384392" cy="369332"/>
            </a:xfrm>
            <a:prstGeom prst="rect">
              <a:avLst/>
            </a:prstGeom>
            <a:noFill/>
          </p:spPr>
          <p:txBody>
            <a:bodyPr wrap="square" rtlCol="0">
              <a:spAutoFit/>
            </a:bodyPr>
            <a:lstStyle/>
            <a:p>
              <a:pPr algn="ctr"/>
              <a:r>
                <a:rPr lang="en-US" dirty="0">
                  <a:solidFill>
                    <a:srgbClr val="CB4B5E"/>
                  </a:solidFill>
                  <a:latin typeface="American Typewriter" panose="02090604020004020304" pitchFamily="18" charset="77"/>
                </a:rPr>
                <a:t>3</a:t>
              </a:r>
            </a:p>
          </p:txBody>
        </p:sp>
        <p:sp>
          <p:nvSpPr>
            <p:cNvPr id="28" name="Rectangle 27">
              <a:extLst>
                <a:ext uri="{FF2B5EF4-FFF2-40B4-BE49-F238E27FC236}">
                  <a16:creationId xmlns:a16="http://schemas.microsoft.com/office/drawing/2014/main" id="{70C5E6E1-4319-E74D-8B50-C95B1CFC5B61}"/>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TextBox 7"/>
          <p:cNvSpPr txBox="1"/>
          <p:nvPr/>
        </p:nvSpPr>
        <p:spPr>
          <a:xfrm>
            <a:off x="361665" y="2249843"/>
            <a:ext cx="8458199" cy="2677656"/>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rPr>
              <a:t>Yes or No?</a:t>
            </a:r>
          </a:p>
          <a:p>
            <a:pPr lvl="0"/>
            <a:endParaRPr lang="en-US" sz="2000" dirty="0">
              <a:solidFill>
                <a:schemeClr val="tx1">
                  <a:lumMod val="50000"/>
                  <a:lumOff val="50000"/>
                </a:schemeClr>
              </a:solidFill>
              <a:cs typeface="Arial" panose="020B0604020202020204" pitchFamily="34" charset="0"/>
            </a:endParaRPr>
          </a:p>
          <a:p>
            <a:pPr lvl="0"/>
            <a:r>
              <a:rPr lang="en-US" sz="2000" dirty="0">
                <a:solidFill>
                  <a:schemeClr val="tx1">
                    <a:lumMod val="50000"/>
                    <a:lumOff val="50000"/>
                  </a:schemeClr>
                </a:solidFill>
              </a:rPr>
              <a:t>A mother brings in a new iron-fortified infant formula for her baby. The child care provider has worked with babies for years and prepares the infant formula the same way she does with all other formulas. Is the child care provider preparing the infant formula correctly?</a:t>
            </a:r>
          </a:p>
          <a:p>
            <a:pPr lvl="0"/>
            <a:endParaRPr lang="en-US" sz="2000" dirty="0">
              <a:solidFill>
                <a:srgbClr val="7F7F7F"/>
              </a:solidFill>
              <a:cs typeface="Arial" panose="020B0604020202020204" pitchFamily="34" charset="0"/>
            </a:endParaRPr>
          </a:p>
          <a:p>
            <a:pPr lvl="0"/>
            <a:r>
              <a:rPr lang="en-US" sz="2400" b="1" dirty="0">
                <a:solidFill>
                  <a:srgbClr val="273A80"/>
                </a:solidFill>
                <a:cs typeface="Arial" panose="020B0604020202020204" pitchFamily="34" charset="0"/>
              </a:rPr>
              <a:t>No</a:t>
            </a:r>
            <a:endParaRPr lang="en-US" sz="2400" dirty="0">
              <a:solidFill>
                <a:srgbClr val="7F7F7F"/>
              </a:solidFill>
              <a:cs typeface="Arial" panose="020B0604020202020204" pitchFamily="34" charset="0"/>
            </a:endParaRPr>
          </a:p>
        </p:txBody>
      </p:sp>
      <p:sp>
        <p:nvSpPr>
          <p:cNvPr id="9" name="TextBox 8"/>
          <p:cNvSpPr txBox="1"/>
          <p:nvPr/>
        </p:nvSpPr>
        <p:spPr>
          <a:xfrm>
            <a:off x="1318767" y="5054146"/>
            <a:ext cx="6503525" cy="923330"/>
          </a:xfrm>
          <a:prstGeom prst="rect">
            <a:avLst/>
          </a:prstGeom>
          <a:noFill/>
          <a:ln w="25400">
            <a:solidFill>
              <a:srgbClr val="F4A81D"/>
            </a:solidFill>
            <a:prstDash val="dash"/>
          </a:ln>
        </p:spPr>
        <p:txBody>
          <a:bodyPr wrap="square" rtlCol="0">
            <a:spAutoFit/>
          </a:bodyPr>
          <a:lstStyle/>
          <a:p>
            <a:r>
              <a:rPr lang="en-US" dirty="0">
                <a:solidFill>
                  <a:schemeClr val="tx1">
                    <a:lumMod val="50000"/>
                    <a:lumOff val="50000"/>
                  </a:schemeClr>
                </a:solidFill>
                <a:cs typeface="Arial" panose="020B0604020202020204" pitchFamily="34" charset="0"/>
              </a:rPr>
              <a:t>If State or local authorities, including </a:t>
            </a:r>
            <a:r>
              <a:rPr lang="en-US" dirty="0">
                <a:solidFill>
                  <a:schemeClr val="tx1">
                    <a:lumMod val="50000"/>
                    <a:lumOff val="50000"/>
                  </a:schemeClr>
                </a:solidFill>
              </a:rPr>
              <a:t>child care licensing, have stricter health and safety regulations for labeling and storing bottles of infant formula, then follow those regulations.</a:t>
            </a:r>
            <a:endParaRPr lang="en-US" dirty="0">
              <a:solidFill>
                <a:schemeClr val="tx1">
                  <a:lumMod val="50000"/>
                  <a:lumOff val="50000"/>
                </a:schemeClr>
              </a:solidFill>
              <a:cs typeface="Arial" panose="020B0604020202020204" pitchFamily="34" charset="0"/>
            </a:endParaRPr>
          </a:p>
        </p:txBody>
      </p:sp>
      <p:sp>
        <p:nvSpPr>
          <p:cNvPr id="4" name="Slide Number Placeholder 3"/>
          <p:cNvSpPr>
            <a:spLocks noGrp="1"/>
          </p:cNvSpPr>
          <p:nvPr>
            <p:ph type="sldNum" sz="quarter" idx="12"/>
          </p:nvPr>
        </p:nvSpPr>
        <p:spPr/>
        <p:txBody>
          <a:bodyPr/>
          <a:lstStyle/>
          <a:p>
            <a:fld id="{E5A01667-C09E-6343-925B-5CF5D2A7F45A}" type="slidenum">
              <a:rPr lang="en-US" smtClean="0"/>
              <a:pPr/>
              <a:t>18</a:t>
            </a:fld>
            <a:endParaRPr lang="en-US" dirty="0"/>
          </a:p>
        </p:txBody>
      </p:sp>
    </p:spTree>
    <p:extLst>
      <p:ext uri="{BB962C8B-B14F-4D97-AF65-F5344CB8AC3E}">
        <p14:creationId xmlns:p14="http://schemas.microsoft.com/office/powerpoint/2010/main" val="3197983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4" end="4"/>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BE1B69E1-F02B-415D-931C-7461B10B55D8}"/>
              </a:ext>
            </a:extLst>
          </p:cNvPr>
          <p:cNvSpPr>
            <a:spLocks noGrp="1"/>
          </p:cNvSpPr>
          <p:nvPr>
            <p:ph type="title"/>
          </p:nvPr>
        </p:nvSpPr>
        <p:spPr>
          <a:xfrm>
            <a:off x="4019657" y="2576722"/>
            <a:ext cx="2896709" cy="408882"/>
          </a:xfrm>
        </p:spPr>
        <p:txBody>
          <a:bodyPr>
            <a:normAutofit fontScale="90000"/>
          </a:bodyPr>
          <a:lstStyle/>
          <a:p>
            <a:r>
              <a:rPr lang="en-US" dirty="0"/>
              <a:t>Presentation End </a:t>
            </a:r>
          </a:p>
        </p:txBody>
      </p:sp>
      <p:sp>
        <p:nvSpPr>
          <p:cNvPr id="5" name="Rectangle 4" descr="&quot; &quot;">
            <a:extLst>
              <a:ext uri="{FF2B5EF4-FFF2-40B4-BE49-F238E27FC236}">
                <a16:creationId xmlns:a16="http://schemas.microsoft.com/office/drawing/2014/main" id="{11E311AB-AE1A-A244-BC89-045F7D38DBAA}"/>
              </a:ext>
            </a:extLst>
          </p:cNvPr>
          <p:cNvSpPr/>
          <p:nvPr/>
        </p:nvSpPr>
        <p:spPr>
          <a:xfrm>
            <a:off x="0" y="0"/>
            <a:ext cx="9144000" cy="6858000"/>
          </a:xfrm>
          <a:prstGeom prst="rect">
            <a:avLst/>
          </a:prstGeom>
          <a:solidFill>
            <a:srgbClr val="273A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0833A9F6-62B2-1B4F-97B8-1EB3C6731C7E}"/>
              </a:ext>
            </a:extLst>
          </p:cNvPr>
          <p:cNvSpPr txBox="1"/>
          <p:nvPr/>
        </p:nvSpPr>
        <p:spPr>
          <a:xfrm>
            <a:off x="1215779" y="4146179"/>
            <a:ext cx="7699909" cy="2431435"/>
          </a:xfrm>
          <a:prstGeom prst="rect">
            <a:avLst/>
          </a:prstGeom>
          <a:noFill/>
        </p:spPr>
        <p:txBody>
          <a:bodyPr wrap="square" rtlCol="0">
            <a:spAutoFit/>
          </a:bodyPr>
          <a:lstStyle/>
          <a:p>
            <a:r>
              <a:rPr lang="en-US" sz="800" dirty="0">
                <a:solidFill>
                  <a:schemeClr val="bg1"/>
                </a:solidFill>
              </a:rPr>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religion, sex, gender identity (including gender expression), sexual orientation, disability, age, marital status, family/parental status, income derived from a public assistance program, political beliefs, or reprisal or retaliation for prior civil rights activity, in any program or activity conducted or funded by USDA (not all bases apply to all programs). Remedies and complaint filing deadlines vary by program or incident.</a:t>
            </a:r>
          </a:p>
          <a:p>
            <a:endParaRPr lang="en-US" sz="800" dirty="0">
              <a:solidFill>
                <a:schemeClr val="bg1"/>
              </a:solidFill>
            </a:endParaRPr>
          </a:p>
          <a:p>
            <a:r>
              <a:rPr lang="en-US" sz="800" dirty="0">
                <a:solidFill>
                  <a:schemeClr val="bg1"/>
                </a:solidFill>
              </a:rPr>
              <a:t>Persons with disabilities who require alternative means of communication for program information (e.g., Braille, large print, audiotape, American Sign Language, etc.) should contact the responsible Agency or USDA’s TARGET Center at (202) 720-2600 (voice and TTY) or contact USDA through the Federal Relay Service at (800) 877-8339. Additionally, program information may be made available in languages other than English.</a:t>
            </a:r>
          </a:p>
          <a:p>
            <a:endParaRPr lang="en-US" sz="800" dirty="0">
              <a:solidFill>
                <a:schemeClr val="bg1"/>
              </a:solidFill>
            </a:endParaRPr>
          </a:p>
          <a:p>
            <a:r>
              <a:rPr lang="en-US" sz="800" dirty="0">
                <a:solidFill>
                  <a:schemeClr val="bg1"/>
                </a:solidFill>
              </a:rPr>
              <a:t>To file a program discrimination complaint, complete the USDA Program Discrimination Complaint Form, AD-3027, found online at http://www.ascr.usda.gov/complaint_filing_cust.html and at any USDA office or write a letter addressed to USDA and provide in the letter all of the information requested in the form. To request a copy of the complaint form, call (866) 632-9992. Submit your completed form or letter to USDA by: (1) mail: U.S. Department of Agriculture, Office of the Assistant Secretary for Civil Rights, 1400 Independence Avenue, SW, Washington, D.C. 20250-9410; (2) fax: (202) 690-7442; or (3) email: program.intake@usda.gov.</a:t>
            </a:r>
          </a:p>
          <a:p>
            <a:endParaRPr lang="en-US" sz="800" dirty="0">
              <a:solidFill>
                <a:schemeClr val="bg1"/>
              </a:solidFill>
            </a:endParaRPr>
          </a:p>
          <a:p>
            <a:r>
              <a:rPr lang="en-US" sz="800" dirty="0">
                <a:solidFill>
                  <a:schemeClr val="bg1"/>
                </a:solidFill>
              </a:rPr>
              <a:t>USDA is an equal opportunity provider, employer, and lender.</a:t>
            </a:r>
          </a:p>
          <a:p>
            <a:endParaRPr lang="en-US" sz="800" dirty="0">
              <a:solidFill>
                <a:schemeClr val="bg1"/>
              </a:solidFill>
            </a:endParaRPr>
          </a:p>
          <a:p>
            <a:r>
              <a:rPr lang="en-US" sz="800" dirty="0">
                <a:solidFill>
                  <a:schemeClr val="bg1"/>
                </a:solidFill>
              </a:rPr>
              <a:t>United States Department of Agriculture – Food and Nutrition Service – November 2019 – FNS-785</a:t>
            </a:r>
          </a:p>
        </p:txBody>
      </p:sp>
      <p:pic>
        <p:nvPicPr>
          <p:cNvPr id="19" name="Picture 18" descr="&quot; &quot;">
            <a:extLst>
              <a:ext uri="{FF2B5EF4-FFF2-40B4-BE49-F238E27FC236}">
                <a16:creationId xmlns:a16="http://schemas.microsoft.com/office/drawing/2014/main" id="{FB14ACD0-1F71-984E-B77A-D3BAB0086D41}"/>
              </a:ext>
            </a:extLst>
          </p:cNvPr>
          <p:cNvPicPr>
            <a:picLocks noChangeAspect="1"/>
          </p:cNvPicPr>
          <p:nvPr/>
        </p:nvPicPr>
        <p:blipFill rotWithShape="1">
          <a:blip r:embed="rId3"/>
          <a:srcRect b="68251"/>
          <a:stretch/>
        </p:blipFill>
        <p:spPr>
          <a:xfrm>
            <a:off x="0" y="6740"/>
            <a:ext cx="9144000" cy="1161256"/>
          </a:xfrm>
          <a:prstGeom prst="rect">
            <a:avLst/>
          </a:prstGeom>
        </p:spPr>
      </p:pic>
      <p:sp>
        <p:nvSpPr>
          <p:cNvPr id="14" name="Rectangle 13" descr="&quot; &quot;">
            <a:extLst>
              <a:ext uri="{FF2B5EF4-FFF2-40B4-BE49-F238E27FC236}">
                <a16:creationId xmlns:a16="http://schemas.microsoft.com/office/drawing/2014/main" id="{D7E453A7-2DD3-E24E-8A42-BD9C962D43FD}"/>
              </a:ext>
            </a:extLst>
          </p:cNvPr>
          <p:cNvSpPr/>
          <p:nvPr/>
        </p:nvSpPr>
        <p:spPr>
          <a:xfrm>
            <a:off x="0" y="976885"/>
            <a:ext cx="9144000" cy="1519621"/>
          </a:xfrm>
          <a:prstGeom prst="rect">
            <a:avLst/>
          </a:prstGeom>
          <a:solidFill>
            <a:srgbClr val="CB4B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BEBD455A-611D-E24D-922A-705CE99918A5}"/>
              </a:ext>
            </a:extLst>
          </p:cNvPr>
          <p:cNvSpPr txBox="1"/>
          <p:nvPr/>
        </p:nvSpPr>
        <p:spPr>
          <a:xfrm>
            <a:off x="4650525" y="1161312"/>
            <a:ext cx="4222631" cy="1292662"/>
          </a:xfrm>
          <a:prstGeom prst="rect">
            <a:avLst/>
          </a:prstGeom>
          <a:noFill/>
        </p:spPr>
        <p:txBody>
          <a:bodyPr wrap="none" rtlCol="0">
            <a:spAutoFit/>
          </a:bodyPr>
          <a:lstStyle/>
          <a:p>
            <a:pPr algn="r"/>
            <a:r>
              <a:rPr lang="en-US" b="1" dirty="0">
                <a:solidFill>
                  <a:schemeClr val="bg1"/>
                </a:solidFill>
              </a:rPr>
              <a:t>To learn more about the CACFP </a:t>
            </a:r>
            <a:br>
              <a:rPr lang="en-US" b="1" dirty="0">
                <a:solidFill>
                  <a:schemeClr val="bg1"/>
                </a:solidFill>
              </a:rPr>
            </a:br>
            <a:r>
              <a:rPr lang="en-US" b="1" dirty="0">
                <a:solidFill>
                  <a:schemeClr val="bg1"/>
                </a:solidFill>
              </a:rPr>
              <a:t>or access materials, visit:</a:t>
            </a:r>
          </a:p>
          <a:p>
            <a:pPr algn="r"/>
            <a:r>
              <a:rPr lang="en-US" b="1" dirty="0">
                <a:solidFill>
                  <a:schemeClr val="bg1"/>
                </a:solidFill>
              </a:rPr>
              <a:t> </a:t>
            </a:r>
            <a:endParaRPr lang="en-US" dirty="0">
              <a:solidFill>
                <a:schemeClr val="bg1"/>
              </a:solidFill>
            </a:endParaRPr>
          </a:p>
          <a:p>
            <a:pPr algn="r"/>
            <a:r>
              <a:rPr lang="en-US" sz="2400" dirty="0">
                <a:solidFill>
                  <a:schemeClr val="bg1"/>
                </a:solidFill>
              </a:rPr>
              <a:t>https://teamnutrition.usda.gov</a:t>
            </a:r>
          </a:p>
        </p:txBody>
      </p:sp>
      <p:pic>
        <p:nvPicPr>
          <p:cNvPr id="16" name="Picture 15" descr="Icon: Team Nutrition USDA">
            <a:extLst>
              <a:ext uri="{FF2B5EF4-FFF2-40B4-BE49-F238E27FC236}">
                <a16:creationId xmlns:a16="http://schemas.microsoft.com/office/drawing/2014/main" id="{638C2A8E-45FF-1941-8B92-7ED4D761F4F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70844" y="1161312"/>
            <a:ext cx="1161256" cy="1161256"/>
          </a:xfrm>
          <a:prstGeom prst="rect">
            <a:avLst/>
          </a:prstGeom>
        </p:spPr>
      </p:pic>
      <p:sp>
        <p:nvSpPr>
          <p:cNvPr id="15" name="Triangle 14" descr="&quot; &quot;">
            <a:extLst>
              <a:ext uri="{FF2B5EF4-FFF2-40B4-BE49-F238E27FC236}">
                <a16:creationId xmlns:a16="http://schemas.microsoft.com/office/drawing/2014/main" id="{97C4DC4A-16D1-BE48-93C8-98B14881E34A}"/>
              </a:ext>
            </a:extLst>
          </p:cNvPr>
          <p:cNvSpPr/>
          <p:nvPr/>
        </p:nvSpPr>
        <p:spPr>
          <a:xfrm rot="5400000">
            <a:off x="390955" y="212189"/>
            <a:ext cx="2393928" cy="3175839"/>
          </a:xfrm>
          <a:prstGeom prst="triangle">
            <a:avLst>
              <a:gd name="adj" fmla="val 50391"/>
            </a:avLst>
          </a:prstGeom>
          <a:solidFill>
            <a:srgbClr val="F4A81D"/>
          </a:solidFill>
          <a:ln>
            <a:noFill/>
          </a:ln>
          <a:effectLst>
            <a:outerShdw blurRad="266700" dist="50800" dir="5400000" sx="103000" sy="103000" algn="ctr" rotWithShape="0">
              <a:srgbClr val="000000">
                <a:alpha val="4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descr="Icon: Team Nutrition USDA">
            <a:extLst>
              <a:ext uri="{FF2B5EF4-FFF2-40B4-BE49-F238E27FC236}">
                <a16:creationId xmlns:a16="http://schemas.microsoft.com/office/drawing/2014/main" id="{F50B3618-165B-40B5-94ED-5B9401A32E42}"/>
              </a:ext>
            </a:extLst>
          </p:cNvPr>
          <p:cNvPicPr>
            <a:picLocks noChangeAspect="1"/>
          </p:cNvPicPr>
          <p:nvPr/>
        </p:nvPicPr>
        <p:blipFill>
          <a:blip r:embed="rId5"/>
          <a:stretch>
            <a:fillRect/>
          </a:stretch>
        </p:blipFill>
        <p:spPr>
          <a:xfrm>
            <a:off x="72509" y="756331"/>
            <a:ext cx="1557925" cy="2016138"/>
          </a:xfrm>
          <a:prstGeom prst="rect">
            <a:avLst/>
          </a:prstGeom>
        </p:spPr>
      </p:pic>
      <p:pic>
        <p:nvPicPr>
          <p:cNvPr id="18" name="Picture 17" descr="USDA United States Department of Agriculture">
            <a:extLst>
              <a:ext uri="{FF2B5EF4-FFF2-40B4-BE49-F238E27FC236}">
                <a16:creationId xmlns:a16="http://schemas.microsoft.com/office/drawing/2014/main" id="{2BF5DF7B-A42D-4A51-9325-ED2985E0A3DF}"/>
              </a:ext>
              <a:ext uri="{C183D7F6-B498-43B3-948B-1728B52AA6E4}">
                <adec:decorative xmlns:adec="http://schemas.microsoft.com/office/drawing/2017/decorative" xmlns="" val="1"/>
              </a:ext>
            </a:extLst>
          </p:cNvPr>
          <p:cNvPicPr>
            <a:picLocks noChangeAspect="1"/>
          </p:cNvPicPr>
          <p:nvPr/>
        </p:nvPicPr>
        <p:blipFill>
          <a:blip r:embed="rId6"/>
          <a:stretch>
            <a:fillRect/>
          </a:stretch>
        </p:blipFill>
        <p:spPr>
          <a:xfrm>
            <a:off x="434134" y="3537843"/>
            <a:ext cx="3745985" cy="540819"/>
          </a:xfrm>
          <a:prstGeom prst="rect">
            <a:avLst/>
          </a:prstGeom>
        </p:spPr>
      </p:pic>
      <p:sp>
        <p:nvSpPr>
          <p:cNvPr id="4" name="Slide Number Placeholder 3" hidden="1">
            <a:extLst>
              <a:ext uri="{FF2B5EF4-FFF2-40B4-BE49-F238E27FC236}">
                <a16:creationId xmlns:a16="http://schemas.microsoft.com/office/drawing/2014/main" id="{07956609-CD5A-4945-BAB9-9179EB9AAE87}"/>
              </a:ext>
            </a:extLst>
          </p:cNvPr>
          <p:cNvSpPr>
            <a:spLocks noGrp="1"/>
          </p:cNvSpPr>
          <p:nvPr>
            <p:ph type="sldNum" sz="quarter" idx="12"/>
          </p:nvPr>
        </p:nvSpPr>
        <p:spPr/>
        <p:txBody>
          <a:bodyPr/>
          <a:lstStyle/>
          <a:p>
            <a:fld id="{E5A01667-C09E-6343-925B-5CF5D2A7F45A}" type="slidenum">
              <a:rPr lang="en-US" smtClean="0"/>
              <a:pPr/>
              <a:t>19</a:t>
            </a:fld>
            <a:endParaRPr lang="en-US" dirty="0"/>
          </a:p>
        </p:txBody>
      </p:sp>
    </p:spTree>
    <p:extLst>
      <p:ext uri="{BB962C8B-B14F-4D97-AF65-F5344CB8AC3E}">
        <p14:creationId xmlns:p14="http://schemas.microsoft.com/office/powerpoint/2010/main" val="3435257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a:xfrm>
            <a:off x="388627" y="1843433"/>
            <a:ext cx="7886700" cy="4351338"/>
          </a:xfrm>
        </p:spPr>
        <p:txBody>
          <a:bodyPr/>
          <a:lstStyle/>
          <a:p>
            <a:pPr marL="361950" indent="-361950"/>
            <a:r>
              <a:rPr lang="en-US" sz="2800" dirty="0"/>
              <a:t>Selecting Infant Formula</a:t>
            </a:r>
          </a:p>
          <a:p>
            <a:pPr marL="361950" indent="-361950"/>
            <a:r>
              <a:rPr lang="en-US" sz="2800" dirty="0"/>
              <a:t>Handling and Storing Infant Formula</a:t>
            </a:r>
          </a:p>
          <a:p>
            <a:pPr marL="361950" indent="-361950"/>
            <a:r>
              <a:rPr lang="en-US" sz="2800" dirty="0"/>
              <a:t>Communicating With Parents</a:t>
            </a:r>
          </a:p>
          <a:p>
            <a:pPr marL="361950" indent="-361950"/>
            <a:r>
              <a:rPr lang="en-US" sz="2800" dirty="0"/>
              <a:t>Summary</a:t>
            </a:r>
          </a:p>
          <a:p>
            <a:pPr marL="361950" indent="-361950"/>
            <a:endParaRPr lang="en-US" dirty="0"/>
          </a:p>
        </p:txBody>
      </p:sp>
      <p:sp>
        <p:nvSpPr>
          <p:cNvPr id="4" name="Slide Number Placeholder 3"/>
          <p:cNvSpPr>
            <a:spLocks noGrp="1"/>
          </p:cNvSpPr>
          <p:nvPr>
            <p:ph type="sldNum" sz="quarter" idx="12"/>
          </p:nvPr>
        </p:nvSpPr>
        <p:spPr/>
        <p:txBody>
          <a:bodyPr/>
          <a:lstStyle/>
          <a:p>
            <a:fld id="{E5A01667-C09E-6343-925B-5CF5D2A7F45A}" type="slidenum">
              <a:rPr lang="en-US" smtClean="0"/>
              <a:pPr/>
              <a:t>2</a:t>
            </a:fld>
            <a:endParaRPr lang="en-US" dirty="0"/>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Pre-Test</a:t>
            </a:r>
          </a:p>
        </p:txBody>
      </p:sp>
      <p:grpSp>
        <p:nvGrpSpPr>
          <p:cNvPr id="26" name="Group 25" descr="&quot; &quot;">
            <a:extLst>
              <a:ext uri="{FF2B5EF4-FFF2-40B4-BE49-F238E27FC236}">
                <a16:creationId xmlns:a16="http://schemas.microsoft.com/office/drawing/2014/main" id="{CF14DF52-2A42-7340-8305-34C3015EF7C1}"/>
              </a:ext>
            </a:extLst>
          </p:cNvPr>
          <p:cNvGrpSpPr/>
          <p:nvPr/>
        </p:nvGrpSpPr>
        <p:grpSpPr>
          <a:xfrm>
            <a:off x="439725" y="1827351"/>
            <a:ext cx="402603" cy="369332"/>
            <a:chOff x="667512" y="2441448"/>
            <a:chExt cx="402603" cy="369332"/>
          </a:xfrm>
        </p:grpSpPr>
        <p:sp>
          <p:nvSpPr>
            <p:cNvPr id="27" name="TextBox 26">
              <a:extLst>
                <a:ext uri="{FF2B5EF4-FFF2-40B4-BE49-F238E27FC236}">
                  <a16:creationId xmlns:a16="http://schemas.microsoft.com/office/drawing/2014/main" id="{E5A41BDA-4381-A143-A9FD-B936127F5083}"/>
                </a:ext>
              </a:extLst>
            </p:cNvPr>
            <p:cNvSpPr txBox="1"/>
            <p:nvPr/>
          </p:nvSpPr>
          <p:spPr>
            <a:xfrm>
              <a:off x="685723" y="2441448"/>
              <a:ext cx="384392" cy="369332"/>
            </a:xfrm>
            <a:prstGeom prst="rect">
              <a:avLst/>
            </a:prstGeom>
            <a:noFill/>
          </p:spPr>
          <p:txBody>
            <a:bodyPr wrap="square" rtlCol="0">
              <a:spAutoFit/>
            </a:bodyPr>
            <a:lstStyle/>
            <a:p>
              <a:pPr algn="ctr"/>
              <a:r>
                <a:rPr lang="en-US" dirty="0">
                  <a:solidFill>
                    <a:srgbClr val="CB4B5E"/>
                  </a:solidFill>
                  <a:latin typeface="American Typewriter" panose="02090604020004020304" pitchFamily="18" charset="77"/>
                </a:rPr>
                <a:t>3</a:t>
              </a:r>
            </a:p>
          </p:txBody>
        </p:sp>
        <p:sp>
          <p:nvSpPr>
            <p:cNvPr id="28" name="Rectangle 27">
              <a:extLst>
                <a:ext uri="{FF2B5EF4-FFF2-40B4-BE49-F238E27FC236}">
                  <a16:creationId xmlns:a16="http://schemas.microsoft.com/office/drawing/2014/main" id="{70C5E6E1-4319-E74D-8B50-C95B1CFC5B61}"/>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descr="&quot; &quot;">
            <a:extLst>
              <a:ext uri="{FF2B5EF4-FFF2-40B4-BE49-F238E27FC236}">
                <a16:creationId xmlns:a16="http://schemas.microsoft.com/office/drawing/2014/main" id="{C1A66349-9BB5-944B-A1F9-473432ADE9C5}"/>
              </a:ext>
            </a:extLst>
          </p:cNvPr>
          <p:cNvGrpSpPr/>
          <p:nvPr/>
        </p:nvGrpSpPr>
        <p:grpSpPr>
          <a:xfrm>
            <a:off x="441283" y="1830923"/>
            <a:ext cx="402603" cy="369332"/>
            <a:chOff x="667512" y="2441448"/>
            <a:chExt cx="402603" cy="369332"/>
          </a:xfrm>
        </p:grpSpPr>
        <p:sp>
          <p:nvSpPr>
            <p:cNvPr id="18" name="TextBox 17">
              <a:extLst>
                <a:ext uri="{FF2B5EF4-FFF2-40B4-BE49-F238E27FC236}">
                  <a16:creationId xmlns:a16="http://schemas.microsoft.com/office/drawing/2014/main" id="{4FBABBC0-F013-6F4D-B0D9-AEE922196AC9}"/>
                </a:ext>
              </a:extLst>
            </p:cNvPr>
            <p:cNvSpPr txBox="1"/>
            <p:nvPr/>
          </p:nvSpPr>
          <p:spPr>
            <a:xfrm>
              <a:off x="685723" y="244144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2</a:t>
              </a:r>
            </a:p>
          </p:txBody>
        </p:sp>
        <p:sp>
          <p:nvSpPr>
            <p:cNvPr id="19" name="Rectangle 18">
              <a:extLst>
                <a:ext uri="{FF2B5EF4-FFF2-40B4-BE49-F238E27FC236}">
                  <a16:creationId xmlns:a16="http://schemas.microsoft.com/office/drawing/2014/main" id="{698EB087-D501-CF4A-B988-DB4FA45E7A54}"/>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4" name="Group 13" descr="1">
            <a:extLst>
              <a:ext uri="{FF2B5EF4-FFF2-40B4-BE49-F238E27FC236}">
                <a16:creationId xmlns:a16="http://schemas.microsoft.com/office/drawing/2014/main" id="{52B371B8-CDA0-7546-8529-1DECCB43B30B}"/>
              </a:ext>
            </a:extLst>
          </p:cNvPr>
          <p:cNvGrpSpPr/>
          <p:nvPr/>
        </p:nvGrpSpPr>
        <p:grpSpPr>
          <a:xfrm>
            <a:off x="435641" y="1829137"/>
            <a:ext cx="391651" cy="372863"/>
            <a:chOff x="1318544" y="2255037"/>
            <a:chExt cx="391651" cy="372863"/>
          </a:xfrm>
        </p:grpSpPr>
        <p:sp>
          <p:nvSpPr>
            <p:cNvPr id="15" name="TextBox 14">
              <a:extLst>
                <a:ext uri="{FF2B5EF4-FFF2-40B4-BE49-F238E27FC236}">
                  <a16:creationId xmlns:a16="http://schemas.microsoft.com/office/drawing/2014/main" id="{7180AA48-0307-0847-8D14-AE8DB9C657BF}"/>
                </a:ext>
              </a:extLst>
            </p:cNvPr>
            <p:cNvSpPr txBox="1"/>
            <p:nvPr/>
          </p:nvSpPr>
          <p:spPr>
            <a:xfrm>
              <a:off x="1325803" y="225856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1</a:t>
              </a:r>
            </a:p>
          </p:txBody>
        </p:sp>
        <p:sp>
          <p:nvSpPr>
            <p:cNvPr id="16" name="Rectangle 15">
              <a:extLst>
                <a:ext uri="{FF2B5EF4-FFF2-40B4-BE49-F238E27FC236}">
                  <a16:creationId xmlns:a16="http://schemas.microsoft.com/office/drawing/2014/main" id="{F36338AC-FB48-364B-BA9B-9A5F6266A408}"/>
                </a:ext>
              </a:extLst>
            </p:cNvPr>
            <p:cNvSpPr/>
            <p:nvPr/>
          </p:nvSpPr>
          <p:spPr>
            <a:xfrm>
              <a:off x="1318544" y="2255037"/>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TextBox 9"/>
          <p:cNvSpPr txBox="1"/>
          <p:nvPr/>
        </p:nvSpPr>
        <p:spPr>
          <a:xfrm>
            <a:off x="407382" y="2217301"/>
            <a:ext cx="8382000" cy="2554545"/>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cs typeface="Arial" panose="020B0604020202020204" pitchFamily="34" charset="0"/>
              </a:rPr>
              <a:t>Yes or No?</a:t>
            </a:r>
          </a:p>
          <a:p>
            <a:pPr lvl="0"/>
            <a:endParaRPr lang="en-US" sz="2000" dirty="0">
              <a:solidFill>
                <a:schemeClr val="tx1">
                  <a:lumMod val="50000"/>
                  <a:lumOff val="50000"/>
                </a:schemeClr>
              </a:solidFill>
              <a:cs typeface="Arial" panose="020B0604020202020204" pitchFamily="34" charset="0"/>
            </a:endParaRPr>
          </a:p>
          <a:p>
            <a:pPr lvl="0"/>
            <a:r>
              <a:rPr lang="en-US" sz="2000" dirty="0">
                <a:solidFill>
                  <a:schemeClr val="tx1">
                    <a:lumMod val="50000"/>
                    <a:lumOff val="50000"/>
                  </a:schemeClr>
                </a:solidFill>
              </a:rPr>
              <a:t>A child care provider has been busy watching all of the children in his care and accidentally leaves a bottle of infant formula out on the counter for 2½ hours. Can he put it back in the refrigerator and use it later?</a:t>
            </a:r>
          </a:p>
          <a:p>
            <a:pPr lvl="0"/>
            <a:endParaRPr lang="en-US" sz="2000" dirty="0">
              <a:solidFill>
                <a:srgbClr val="7F7F7F"/>
              </a:solidFill>
              <a:cs typeface="Arial" panose="020B0604020202020204" pitchFamily="34" charset="0"/>
            </a:endParaRPr>
          </a:p>
          <a:p>
            <a:pPr lvl="0"/>
            <a:endParaRPr lang="en-US" sz="2000" dirty="0">
              <a:solidFill>
                <a:srgbClr val="7F7F7F"/>
              </a:solidFill>
              <a:cs typeface="Arial" panose="020B0604020202020204" pitchFamily="34" charset="0"/>
            </a:endParaRPr>
          </a:p>
          <a:p>
            <a:pPr lvl="0"/>
            <a:endParaRPr lang="en-US" sz="2000" dirty="0">
              <a:solidFill>
                <a:srgbClr val="7F7F7F"/>
              </a:solidFill>
              <a:cs typeface="Arial" panose="020B0604020202020204" pitchFamily="34" charset="0"/>
            </a:endParaRPr>
          </a:p>
        </p:txBody>
      </p:sp>
      <p:sp>
        <p:nvSpPr>
          <p:cNvPr id="4" name="Slide Number Placeholder 3"/>
          <p:cNvSpPr>
            <a:spLocks noGrp="1"/>
          </p:cNvSpPr>
          <p:nvPr>
            <p:ph type="sldNum" sz="quarter" idx="12"/>
          </p:nvPr>
        </p:nvSpPr>
        <p:spPr/>
        <p:txBody>
          <a:bodyPr/>
          <a:lstStyle/>
          <a:p>
            <a:fld id="{E5A01667-C09E-6343-925B-5CF5D2A7F45A}" type="slidenum">
              <a:rPr lang="en-US" smtClean="0"/>
              <a:pPr/>
              <a:t>3</a:t>
            </a:fld>
            <a:endParaRPr lang="en-US" dirty="0"/>
          </a:p>
        </p:txBody>
      </p:sp>
    </p:spTree>
    <p:extLst>
      <p:ext uri="{BB962C8B-B14F-4D97-AF65-F5344CB8AC3E}">
        <p14:creationId xmlns:p14="http://schemas.microsoft.com/office/powerpoint/2010/main" val="16823308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Pre-Test</a:t>
            </a:r>
          </a:p>
        </p:txBody>
      </p:sp>
      <p:grpSp>
        <p:nvGrpSpPr>
          <p:cNvPr id="26" name="Group 25" descr="&quot; &quot;">
            <a:extLst>
              <a:ext uri="{FF2B5EF4-FFF2-40B4-BE49-F238E27FC236}">
                <a16:creationId xmlns:a16="http://schemas.microsoft.com/office/drawing/2014/main" id="{CF14DF52-2A42-7340-8305-34C3015EF7C1}"/>
              </a:ext>
            </a:extLst>
          </p:cNvPr>
          <p:cNvGrpSpPr/>
          <p:nvPr/>
        </p:nvGrpSpPr>
        <p:grpSpPr>
          <a:xfrm>
            <a:off x="439725" y="1827351"/>
            <a:ext cx="402603" cy="369332"/>
            <a:chOff x="667512" y="2441448"/>
            <a:chExt cx="402603" cy="369332"/>
          </a:xfrm>
        </p:grpSpPr>
        <p:sp>
          <p:nvSpPr>
            <p:cNvPr id="27" name="TextBox 26">
              <a:extLst>
                <a:ext uri="{FF2B5EF4-FFF2-40B4-BE49-F238E27FC236}">
                  <a16:creationId xmlns:a16="http://schemas.microsoft.com/office/drawing/2014/main" id="{E5A41BDA-4381-A143-A9FD-B936127F5083}"/>
                </a:ext>
              </a:extLst>
            </p:cNvPr>
            <p:cNvSpPr txBox="1"/>
            <p:nvPr/>
          </p:nvSpPr>
          <p:spPr>
            <a:xfrm>
              <a:off x="685723" y="2441448"/>
              <a:ext cx="384392" cy="369332"/>
            </a:xfrm>
            <a:prstGeom prst="rect">
              <a:avLst/>
            </a:prstGeom>
            <a:noFill/>
          </p:spPr>
          <p:txBody>
            <a:bodyPr wrap="square" rtlCol="0">
              <a:spAutoFit/>
            </a:bodyPr>
            <a:lstStyle/>
            <a:p>
              <a:pPr algn="ctr"/>
              <a:r>
                <a:rPr lang="en-US" dirty="0">
                  <a:solidFill>
                    <a:srgbClr val="CB4B5E"/>
                  </a:solidFill>
                  <a:latin typeface="American Typewriter" panose="02090604020004020304" pitchFamily="18" charset="77"/>
                </a:rPr>
                <a:t>3</a:t>
              </a:r>
            </a:p>
          </p:txBody>
        </p:sp>
        <p:sp>
          <p:nvSpPr>
            <p:cNvPr id="28" name="Rectangle 27">
              <a:extLst>
                <a:ext uri="{FF2B5EF4-FFF2-40B4-BE49-F238E27FC236}">
                  <a16:creationId xmlns:a16="http://schemas.microsoft.com/office/drawing/2014/main" id="{70C5E6E1-4319-E74D-8B50-C95B1CFC5B61}"/>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Rectangle 15" descr="&quot; &quot;">
            <a:extLst>
              <a:ext uri="{FF2B5EF4-FFF2-40B4-BE49-F238E27FC236}">
                <a16:creationId xmlns:a16="http://schemas.microsoft.com/office/drawing/2014/main" id="{F36338AC-FB48-364B-BA9B-9A5F6266A408}"/>
              </a:ext>
            </a:extLst>
          </p:cNvPr>
          <p:cNvSpPr/>
          <p:nvPr/>
        </p:nvSpPr>
        <p:spPr>
          <a:xfrm>
            <a:off x="435641" y="1829137"/>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7" name="Group 16" descr="2">
            <a:extLst>
              <a:ext uri="{FF2B5EF4-FFF2-40B4-BE49-F238E27FC236}">
                <a16:creationId xmlns:a16="http://schemas.microsoft.com/office/drawing/2014/main" id="{C1A66349-9BB5-944B-A1F9-473432ADE9C5}"/>
              </a:ext>
            </a:extLst>
          </p:cNvPr>
          <p:cNvGrpSpPr/>
          <p:nvPr/>
        </p:nvGrpSpPr>
        <p:grpSpPr>
          <a:xfrm>
            <a:off x="441283" y="1830923"/>
            <a:ext cx="402603" cy="369332"/>
            <a:chOff x="667512" y="2441448"/>
            <a:chExt cx="402603" cy="369332"/>
          </a:xfrm>
        </p:grpSpPr>
        <p:sp>
          <p:nvSpPr>
            <p:cNvPr id="18" name="TextBox 17">
              <a:extLst>
                <a:ext uri="{FF2B5EF4-FFF2-40B4-BE49-F238E27FC236}">
                  <a16:creationId xmlns:a16="http://schemas.microsoft.com/office/drawing/2014/main" id="{4FBABBC0-F013-6F4D-B0D9-AEE922196AC9}"/>
                </a:ext>
              </a:extLst>
            </p:cNvPr>
            <p:cNvSpPr txBox="1"/>
            <p:nvPr/>
          </p:nvSpPr>
          <p:spPr>
            <a:xfrm>
              <a:off x="685723" y="244144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2</a:t>
              </a:r>
            </a:p>
          </p:txBody>
        </p:sp>
        <p:sp>
          <p:nvSpPr>
            <p:cNvPr id="19" name="Rectangle 18">
              <a:extLst>
                <a:ext uri="{FF2B5EF4-FFF2-40B4-BE49-F238E27FC236}">
                  <a16:creationId xmlns:a16="http://schemas.microsoft.com/office/drawing/2014/main" id="{698EB087-D501-CF4A-B988-DB4FA45E7A54}"/>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 name="TextBox 8"/>
          <p:cNvSpPr txBox="1"/>
          <p:nvPr/>
        </p:nvSpPr>
        <p:spPr>
          <a:xfrm>
            <a:off x="401669" y="2244148"/>
            <a:ext cx="8136403" cy="2246769"/>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rPr>
              <a:t>Bottles of infant formula can be refrigerated at 40 ºF (or below) for up to _____ hours.</a:t>
            </a:r>
            <a:r>
              <a:rPr lang="en-US" sz="2000" dirty="0">
                <a:solidFill>
                  <a:schemeClr val="tx1">
                    <a:lumMod val="50000"/>
                    <a:lumOff val="50000"/>
                  </a:schemeClr>
                </a:solidFill>
                <a:cs typeface="Arial" panose="020B0604020202020204" pitchFamily="34" charset="0"/>
              </a:rPr>
              <a:t/>
            </a:r>
            <a:br>
              <a:rPr lang="en-US" sz="2000" dirty="0">
                <a:solidFill>
                  <a:schemeClr val="tx1">
                    <a:lumMod val="50000"/>
                    <a:lumOff val="50000"/>
                  </a:schemeClr>
                </a:solidFill>
                <a:cs typeface="Arial" panose="020B0604020202020204" pitchFamily="34" charset="0"/>
              </a:rPr>
            </a:br>
            <a:endParaRPr lang="en-US" sz="2000" dirty="0">
              <a:solidFill>
                <a:schemeClr val="tx1">
                  <a:lumMod val="50000"/>
                  <a:lumOff val="50000"/>
                </a:schemeClr>
              </a:solidFill>
              <a:cs typeface="Arial" panose="020B0604020202020204" pitchFamily="34" charset="0"/>
            </a:endParaRPr>
          </a:p>
          <a:p>
            <a:pPr marL="457200" lvl="0" indent="-457200">
              <a:buFont typeface="+mj-lt"/>
              <a:buAutoNum type="alphaUcPeriod"/>
            </a:pPr>
            <a:r>
              <a:rPr lang="en-US" sz="2000" dirty="0">
                <a:solidFill>
                  <a:schemeClr val="tx1">
                    <a:lumMod val="50000"/>
                    <a:lumOff val="50000"/>
                  </a:schemeClr>
                </a:solidFill>
                <a:cs typeface="Arial" panose="020B0604020202020204" pitchFamily="34" charset="0"/>
              </a:rPr>
              <a:t>24</a:t>
            </a:r>
          </a:p>
          <a:p>
            <a:pPr marL="457200" lvl="0" indent="-457200">
              <a:buFont typeface="+mj-lt"/>
              <a:buAutoNum type="alphaUcPeriod"/>
            </a:pPr>
            <a:r>
              <a:rPr lang="en-US" sz="2000" dirty="0">
                <a:solidFill>
                  <a:schemeClr val="tx1">
                    <a:lumMod val="50000"/>
                    <a:lumOff val="50000"/>
                  </a:schemeClr>
                </a:solidFill>
                <a:cs typeface="Arial" panose="020B0604020202020204" pitchFamily="34" charset="0"/>
              </a:rPr>
              <a:t>36</a:t>
            </a:r>
          </a:p>
          <a:p>
            <a:pPr marL="457200" lvl="0" indent="-457200">
              <a:buFont typeface="+mj-lt"/>
              <a:buAutoNum type="alphaUcPeriod"/>
            </a:pPr>
            <a:r>
              <a:rPr lang="en-US" sz="2000" dirty="0">
                <a:solidFill>
                  <a:schemeClr val="tx1">
                    <a:lumMod val="50000"/>
                    <a:lumOff val="50000"/>
                  </a:schemeClr>
                </a:solidFill>
                <a:cs typeface="Arial" panose="020B0604020202020204" pitchFamily="34" charset="0"/>
              </a:rPr>
              <a:t>48</a:t>
            </a:r>
          </a:p>
          <a:p>
            <a:pPr marL="457200" lvl="0" indent="-457200">
              <a:buFont typeface="+mj-lt"/>
              <a:buAutoNum type="alphaUcPeriod"/>
            </a:pPr>
            <a:r>
              <a:rPr lang="en-US" sz="2000" dirty="0">
                <a:solidFill>
                  <a:schemeClr val="tx1">
                    <a:lumMod val="50000"/>
                    <a:lumOff val="50000"/>
                  </a:schemeClr>
                </a:solidFill>
                <a:cs typeface="Arial" panose="020B0604020202020204" pitchFamily="34" charset="0"/>
              </a:rPr>
              <a:t>72</a:t>
            </a:r>
          </a:p>
        </p:txBody>
      </p:sp>
      <p:sp>
        <p:nvSpPr>
          <p:cNvPr id="4" name="Slide Number Placeholder 3"/>
          <p:cNvSpPr>
            <a:spLocks noGrp="1"/>
          </p:cNvSpPr>
          <p:nvPr>
            <p:ph type="sldNum" sz="quarter" idx="12"/>
          </p:nvPr>
        </p:nvSpPr>
        <p:spPr/>
        <p:txBody>
          <a:bodyPr/>
          <a:lstStyle/>
          <a:p>
            <a:fld id="{E5A01667-C09E-6343-925B-5CF5D2A7F45A}" type="slidenum">
              <a:rPr lang="en-US" smtClean="0"/>
              <a:pPr/>
              <a:t>4</a:t>
            </a:fld>
            <a:endParaRPr lang="en-US" dirty="0"/>
          </a:p>
        </p:txBody>
      </p:sp>
    </p:spTree>
    <p:extLst>
      <p:ext uri="{BB962C8B-B14F-4D97-AF65-F5344CB8AC3E}">
        <p14:creationId xmlns:p14="http://schemas.microsoft.com/office/powerpoint/2010/main" val="3629230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Pre-Test</a:t>
            </a:r>
          </a:p>
        </p:txBody>
      </p:sp>
      <p:grpSp>
        <p:nvGrpSpPr>
          <p:cNvPr id="26" name="Group 25" descr="3">
            <a:extLst>
              <a:ext uri="{FF2B5EF4-FFF2-40B4-BE49-F238E27FC236}">
                <a16:creationId xmlns:a16="http://schemas.microsoft.com/office/drawing/2014/main" id="{CF14DF52-2A42-7340-8305-34C3015EF7C1}"/>
              </a:ext>
            </a:extLst>
          </p:cNvPr>
          <p:cNvGrpSpPr/>
          <p:nvPr/>
        </p:nvGrpSpPr>
        <p:grpSpPr>
          <a:xfrm>
            <a:off x="439725" y="1827351"/>
            <a:ext cx="402603" cy="369332"/>
            <a:chOff x="667512" y="2441448"/>
            <a:chExt cx="402603" cy="369332"/>
          </a:xfrm>
        </p:grpSpPr>
        <p:sp>
          <p:nvSpPr>
            <p:cNvPr id="27" name="TextBox 26">
              <a:extLst>
                <a:ext uri="{FF2B5EF4-FFF2-40B4-BE49-F238E27FC236}">
                  <a16:creationId xmlns:a16="http://schemas.microsoft.com/office/drawing/2014/main" id="{E5A41BDA-4381-A143-A9FD-B936127F5083}"/>
                </a:ext>
              </a:extLst>
            </p:cNvPr>
            <p:cNvSpPr txBox="1"/>
            <p:nvPr/>
          </p:nvSpPr>
          <p:spPr>
            <a:xfrm>
              <a:off x="685723" y="2441448"/>
              <a:ext cx="384392" cy="369332"/>
            </a:xfrm>
            <a:prstGeom prst="rect">
              <a:avLst/>
            </a:prstGeom>
            <a:noFill/>
          </p:spPr>
          <p:txBody>
            <a:bodyPr wrap="square" rtlCol="0">
              <a:spAutoFit/>
            </a:bodyPr>
            <a:lstStyle/>
            <a:p>
              <a:pPr algn="ctr"/>
              <a:r>
                <a:rPr lang="en-US" dirty="0">
                  <a:solidFill>
                    <a:srgbClr val="CB4B5E"/>
                  </a:solidFill>
                  <a:latin typeface="American Typewriter" panose="02090604020004020304" pitchFamily="18" charset="77"/>
                </a:rPr>
                <a:t>3</a:t>
              </a:r>
            </a:p>
          </p:txBody>
        </p:sp>
        <p:sp>
          <p:nvSpPr>
            <p:cNvPr id="28" name="Rectangle 27">
              <a:extLst>
                <a:ext uri="{FF2B5EF4-FFF2-40B4-BE49-F238E27FC236}">
                  <a16:creationId xmlns:a16="http://schemas.microsoft.com/office/drawing/2014/main" id="{70C5E6E1-4319-E74D-8B50-C95B1CFC5B61}"/>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TextBox 9"/>
          <p:cNvSpPr txBox="1"/>
          <p:nvPr/>
        </p:nvSpPr>
        <p:spPr>
          <a:xfrm>
            <a:off x="407382" y="2217301"/>
            <a:ext cx="8382000" cy="2246769"/>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cs typeface="Arial" panose="020B0604020202020204" pitchFamily="34" charset="0"/>
              </a:rPr>
              <a:t>Yes or No?</a:t>
            </a:r>
          </a:p>
          <a:p>
            <a:pPr lvl="0"/>
            <a:endParaRPr lang="en-US" sz="2000" dirty="0">
              <a:solidFill>
                <a:schemeClr val="tx1">
                  <a:lumMod val="50000"/>
                  <a:lumOff val="50000"/>
                </a:schemeClr>
              </a:solidFill>
              <a:cs typeface="Arial" panose="020B0604020202020204" pitchFamily="34" charset="0"/>
            </a:endParaRPr>
          </a:p>
          <a:p>
            <a:r>
              <a:rPr lang="en-US" sz="2000" dirty="0">
                <a:solidFill>
                  <a:schemeClr val="tx1">
                    <a:lumMod val="50000"/>
                    <a:lumOff val="50000"/>
                  </a:schemeClr>
                </a:solidFill>
              </a:rPr>
              <a:t>A mother brings in a new iron-fortified infant formula for her baby. The child care provider has worked with babies for years and prepares the infant formula the same way she does with all other formulas. Is the child care provider preparing the infant formula correctly?</a:t>
            </a:r>
          </a:p>
          <a:p>
            <a:pPr lvl="0"/>
            <a:endParaRPr lang="en-US" sz="2000" dirty="0">
              <a:solidFill>
                <a:srgbClr val="7F7F7F"/>
              </a:solidFill>
              <a:cs typeface="Arial" panose="020B0604020202020204" pitchFamily="34" charset="0"/>
            </a:endParaRPr>
          </a:p>
        </p:txBody>
      </p:sp>
      <p:sp>
        <p:nvSpPr>
          <p:cNvPr id="4" name="Slide Number Placeholder 3"/>
          <p:cNvSpPr>
            <a:spLocks noGrp="1"/>
          </p:cNvSpPr>
          <p:nvPr>
            <p:ph type="sldNum" sz="quarter" idx="12"/>
          </p:nvPr>
        </p:nvSpPr>
        <p:spPr/>
        <p:txBody>
          <a:bodyPr/>
          <a:lstStyle/>
          <a:p>
            <a:fld id="{E5A01667-C09E-6343-925B-5CF5D2A7F45A}" type="slidenum">
              <a:rPr lang="en-US" smtClean="0"/>
              <a:pPr/>
              <a:t>5</a:t>
            </a:fld>
            <a:endParaRPr lang="en-US" dirty="0"/>
          </a:p>
        </p:txBody>
      </p:sp>
    </p:spTree>
    <p:extLst>
      <p:ext uri="{BB962C8B-B14F-4D97-AF65-F5344CB8AC3E}">
        <p14:creationId xmlns:p14="http://schemas.microsoft.com/office/powerpoint/2010/main" val="2640553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Selecting Infant Formula </a:t>
            </a:r>
          </a:p>
        </p:txBody>
      </p:sp>
      <p:pic>
        <p:nvPicPr>
          <p:cNvPr id="6" name="Picture 2" descr="Photo of woman holding a baby almost upright and feeding a bottle to the baby."/>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r="11587"/>
          <a:stretch/>
        </p:blipFill>
        <p:spPr bwMode="auto">
          <a:xfrm>
            <a:off x="630968" y="2125673"/>
            <a:ext cx="3644723" cy="343782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4514851" y="2419160"/>
            <a:ext cx="4122373" cy="1051570"/>
          </a:xfrm>
          <a:prstGeom prst="rect">
            <a:avLst/>
          </a:prstGeom>
          <a:noFill/>
        </p:spPr>
        <p:txBody>
          <a:bodyPr wrap="square" rtlCol="0">
            <a:spAutoFit/>
          </a:bodyPr>
          <a:lstStyle/>
          <a:p>
            <a:pPr marL="361950" indent="-228600">
              <a:lnSpc>
                <a:spcPct val="90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You must offer at least one </a:t>
            </a:r>
            <a:r>
              <a:rPr lang="en-US" sz="2000" b="1" dirty="0">
                <a:solidFill>
                  <a:srgbClr val="273A80"/>
                </a:solidFill>
                <a:latin typeface="Arial" panose="020B0604020202020204" pitchFamily="34" charset="0"/>
                <a:cs typeface="Arial" panose="020B0604020202020204" pitchFamily="34" charset="0"/>
              </a:rPr>
              <a:t>iron-fortified infant formula</a:t>
            </a:r>
            <a:r>
              <a:rPr lang="en-US" sz="2000" dirty="0">
                <a:solidFill>
                  <a:srgbClr val="7F7F7F"/>
                </a:solidFill>
                <a:latin typeface="Arial" panose="020B0604020202020204" pitchFamily="34" charset="0"/>
                <a:cs typeface="Arial" panose="020B0604020202020204" pitchFamily="34" charset="0"/>
              </a:rPr>
              <a:t>.</a:t>
            </a:r>
          </a:p>
          <a:p>
            <a:pPr marL="361950" indent="-228600">
              <a:lnSpc>
                <a:spcPct val="90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Must be regulated by the FDA.</a:t>
            </a:r>
          </a:p>
        </p:txBody>
      </p:sp>
      <p:sp>
        <p:nvSpPr>
          <p:cNvPr id="4" name="Slide Number Placeholder 3"/>
          <p:cNvSpPr>
            <a:spLocks noGrp="1"/>
          </p:cNvSpPr>
          <p:nvPr>
            <p:ph type="sldNum" sz="quarter" idx="12"/>
          </p:nvPr>
        </p:nvSpPr>
        <p:spPr/>
        <p:txBody>
          <a:bodyPr/>
          <a:lstStyle/>
          <a:p>
            <a:fld id="{E5A01667-C09E-6343-925B-5CF5D2A7F45A}" type="slidenum">
              <a:rPr lang="en-US" smtClean="0"/>
              <a:pPr/>
              <a:t>6</a:t>
            </a:fld>
            <a:endParaRPr lang="en-US" dirty="0"/>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Purchasing Iron-Fortified Formula</a:t>
            </a:r>
          </a:p>
        </p:txBody>
      </p:sp>
      <p:pic>
        <p:nvPicPr>
          <p:cNvPr id="9" name="Picture 8" descr="Icon of a container labeled &quot;Infant Formula with Iron&quot;.">
            <a:extLst>
              <a:ext uri="{FF2B5EF4-FFF2-40B4-BE49-F238E27FC236}">
                <a16:creationId xmlns:a16="http://schemas.microsoft.com/office/drawing/2014/main" id="{1CFAC49C-7822-0343-9497-23642E1F973A}"/>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49417" y="2041739"/>
            <a:ext cx="4061012" cy="3045759"/>
          </a:xfrm>
          <a:prstGeom prst="rect">
            <a:avLst/>
          </a:prstGeom>
        </p:spPr>
      </p:pic>
      <p:pic>
        <p:nvPicPr>
          <p:cNvPr id="11" name="Picture 10" descr="Icon of a jar with a Nutrition Facts label specifying 100 calories and 1.0 milligrams of iron.">
            <a:extLst>
              <a:ext uri="{FF2B5EF4-FFF2-40B4-BE49-F238E27FC236}">
                <a16:creationId xmlns:a16="http://schemas.microsoft.com/office/drawing/2014/main" id="{6DEB96AB-CE58-394C-B97A-2B14088FC28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689309" y="2041739"/>
            <a:ext cx="4061012" cy="3045759"/>
          </a:xfrm>
          <a:prstGeom prst="rect">
            <a:avLst/>
          </a:prstGeom>
        </p:spPr>
      </p:pic>
      <p:sp>
        <p:nvSpPr>
          <p:cNvPr id="4" name="Slide Number Placeholder 3"/>
          <p:cNvSpPr>
            <a:spLocks noGrp="1"/>
          </p:cNvSpPr>
          <p:nvPr>
            <p:ph type="sldNum" sz="quarter" idx="12"/>
          </p:nvPr>
        </p:nvSpPr>
        <p:spPr/>
        <p:txBody>
          <a:bodyPr/>
          <a:lstStyle/>
          <a:p>
            <a:fld id="{E5A01667-C09E-6343-925B-5CF5D2A7F45A}" type="slidenum">
              <a:rPr lang="en-US" smtClean="0"/>
              <a:pPr/>
              <a:t>7</a:t>
            </a:fld>
            <a:endParaRPr lang="en-US" dirty="0"/>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Babies With Special Dietary Needs</a:t>
            </a:r>
          </a:p>
        </p:txBody>
      </p:sp>
      <p:sp>
        <p:nvSpPr>
          <p:cNvPr id="6" name="TextBox 4">
            <a:extLst>
              <a:ext uri="{FF2B5EF4-FFF2-40B4-BE49-F238E27FC236}">
                <a16:creationId xmlns:a16="http://schemas.microsoft.com/office/drawing/2014/main" id="{900E4374-EF42-BC42-9380-5C26E8EB9DDF}"/>
              </a:ext>
            </a:extLst>
          </p:cNvPr>
          <p:cNvSpPr txBox="1"/>
          <p:nvPr/>
        </p:nvSpPr>
        <p:spPr>
          <a:xfrm>
            <a:off x="314325" y="2311817"/>
            <a:ext cx="4953000" cy="2582245"/>
          </a:xfrm>
          <a:prstGeom prst="rect">
            <a:avLst/>
          </a:prstGeom>
          <a:noFill/>
        </p:spPr>
        <p:txBody>
          <a:bodyPr wrap="square" rtlCol="0">
            <a:spAutoFit/>
          </a:bodyPr>
          <a:lstStyle/>
          <a:p>
            <a:pPr marL="365760" indent="-228600">
              <a:lnSpc>
                <a:spcPct val="114000"/>
              </a:lnSpc>
              <a:spcBef>
                <a:spcPts val="1000"/>
              </a:spcBef>
            </a:pPr>
            <a:r>
              <a:rPr lang="en-US" sz="2000" dirty="0">
                <a:solidFill>
                  <a:schemeClr val="tx1">
                    <a:lumMod val="50000"/>
                    <a:lumOff val="50000"/>
                  </a:schemeClr>
                </a:solidFill>
                <a:latin typeface="Arial" panose="020B0604020202020204" pitchFamily="34" charset="0"/>
                <a:cs typeface="Arial" panose="020B0604020202020204" pitchFamily="34" charset="0"/>
              </a:rPr>
              <a:t>If a baby will be fed:</a:t>
            </a:r>
          </a:p>
          <a:p>
            <a:pPr marL="640080"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Non iron-fortified formula</a:t>
            </a:r>
          </a:p>
          <a:p>
            <a:pPr marL="640080"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Low- or no-iron formula</a:t>
            </a:r>
          </a:p>
          <a:p>
            <a:pPr marL="109538">
              <a:lnSpc>
                <a:spcPct val="114000"/>
              </a:lnSpc>
              <a:spcBef>
                <a:spcPts val="1000"/>
              </a:spcBef>
            </a:pPr>
            <a:r>
              <a:rPr lang="en-US" sz="2000" dirty="0">
                <a:solidFill>
                  <a:schemeClr val="tx1">
                    <a:lumMod val="50000"/>
                    <a:lumOff val="50000"/>
                  </a:schemeClr>
                </a:solidFill>
                <a:latin typeface="Arial" panose="020B0604020202020204" pitchFamily="34" charset="0"/>
                <a:cs typeface="Arial" panose="020B0604020202020204" pitchFamily="34" charset="0"/>
              </a:rPr>
              <a:t>Must have a </a:t>
            </a:r>
            <a:r>
              <a:rPr lang="en-US" sz="2000" b="1" dirty="0">
                <a:solidFill>
                  <a:srgbClr val="273A80"/>
                </a:solidFill>
                <a:latin typeface="Arial" panose="020B0604020202020204" pitchFamily="34" charset="0"/>
                <a:cs typeface="Arial" panose="020B0604020202020204" pitchFamily="34" charset="0"/>
              </a:rPr>
              <a:t>signed medical statement </a:t>
            </a:r>
            <a:r>
              <a:rPr lang="en-US" sz="2000" dirty="0">
                <a:solidFill>
                  <a:schemeClr val="tx1">
                    <a:lumMod val="50000"/>
                    <a:lumOff val="50000"/>
                  </a:schemeClr>
                </a:solidFill>
                <a:latin typeface="Arial" panose="020B0604020202020204" pitchFamily="34" charset="0"/>
                <a:cs typeface="Arial" panose="020B0604020202020204" pitchFamily="34" charset="0"/>
              </a:rPr>
              <a:t>for formula substitution to be reimbursed in the CACFP.</a:t>
            </a:r>
          </a:p>
        </p:txBody>
      </p:sp>
      <p:grpSp>
        <p:nvGrpSpPr>
          <p:cNvPr id="12" name="Group 11" descr="Icon of a container labeled &quot;Infant Formula with Low Iron&quot;."/>
          <p:cNvGrpSpPr/>
          <p:nvPr/>
        </p:nvGrpSpPr>
        <p:grpSpPr>
          <a:xfrm>
            <a:off x="5418080" y="2331791"/>
            <a:ext cx="3348281" cy="2511211"/>
            <a:chOff x="4998980" y="1874591"/>
            <a:chExt cx="3348281" cy="2511211"/>
          </a:xfrm>
        </p:grpSpPr>
        <p:pic>
          <p:nvPicPr>
            <p:cNvPr id="10" name="Picture 9" descr="Icon of a container labeled &quot;Infant Formula with Low Iron&quot;.">
              <a:extLst>
                <a:ext uri="{FF2B5EF4-FFF2-40B4-BE49-F238E27FC236}">
                  <a16:creationId xmlns:a16="http://schemas.microsoft.com/office/drawing/2014/main" id="{1CFAC49C-7822-0343-9497-23642E1F973A}"/>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998980" y="1874591"/>
              <a:ext cx="3348281" cy="2511211"/>
            </a:xfrm>
            <a:prstGeom prst="rect">
              <a:avLst/>
            </a:prstGeom>
          </p:spPr>
        </p:pic>
        <p:sp>
          <p:nvSpPr>
            <p:cNvPr id="5" name="Rectangle 4"/>
            <p:cNvSpPr/>
            <p:nvPr/>
          </p:nvSpPr>
          <p:spPr>
            <a:xfrm rot="20053054">
              <a:off x="6263287" y="3540334"/>
              <a:ext cx="770080" cy="2896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rot="20214177">
              <a:off x="6111425" y="3514258"/>
              <a:ext cx="1040670" cy="338554"/>
            </a:xfrm>
            <a:prstGeom prst="rect">
              <a:avLst/>
            </a:prstGeom>
            <a:solidFill>
              <a:schemeClr val="bg1"/>
            </a:solidFill>
          </p:spPr>
          <p:txBody>
            <a:bodyPr wrap="none" rtlCol="0">
              <a:spAutoFit/>
            </a:bodyPr>
            <a:lstStyle/>
            <a:p>
              <a:r>
                <a:rPr lang="en-US" sz="1600" b="1" dirty="0">
                  <a:solidFill>
                    <a:srgbClr val="273A80"/>
                  </a:solidFill>
                </a:rPr>
                <a:t>Low Iron</a:t>
              </a:r>
            </a:p>
          </p:txBody>
        </p:sp>
      </p:grpSp>
      <p:sp>
        <p:nvSpPr>
          <p:cNvPr id="13" name="Oval 12" descr="&quot; &quot;">
            <a:extLst>
              <a:ext uri="{C183D7F6-B498-43B3-948B-1728B52AA6E4}">
                <adec:decorative xmlns:adec="http://schemas.microsoft.com/office/drawing/2017/decorative" xmlns="" val="1"/>
              </a:ext>
            </a:extLst>
          </p:cNvPr>
          <p:cNvSpPr/>
          <p:nvPr/>
        </p:nvSpPr>
        <p:spPr>
          <a:xfrm rot="20333285">
            <a:off x="6343282" y="3928425"/>
            <a:ext cx="1477503" cy="402831"/>
          </a:xfrm>
          <a:prstGeom prst="ellipse">
            <a:avLst/>
          </a:prstGeom>
          <a:noFill/>
          <a:ln w="38100">
            <a:solidFill>
              <a:srgbClr val="CB4A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p:cNvSpPr>
            <a:spLocks noGrp="1"/>
          </p:cNvSpPr>
          <p:nvPr>
            <p:ph type="sldNum" sz="quarter" idx="12"/>
          </p:nvPr>
        </p:nvSpPr>
        <p:spPr/>
        <p:txBody>
          <a:bodyPr/>
          <a:lstStyle/>
          <a:p>
            <a:fld id="{E5A01667-C09E-6343-925B-5CF5D2A7F45A}" type="slidenum">
              <a:rPr lang="en-US" smtClean="0"/>
              <a:pPr/>
              <a:t>8</a:t>
            </a:fld>
            <a:endParaRPr lang="en-US" dirty="0"/>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Medical Statement</a:t>
            </a:r>
          </a:p>
        </p:txBody>
      </p:sp>
      <p:sp>
        <p:nvSpPr>
          <p:cNvPr id="9" name="TextBox 4">
            <a:extLst>
              <a:ext uri="{FF2B5EF4-FFF2-40B4-BE49-F238E27FC236}">
                <a16:creationId xmlns:a16="http://schemas.microsoft.com/office/drawing/2014/main" id="{900E4374-EF42-BC42-9380-5C26E8EB9DDF}"/>
              </a:ext>
            </a:extLst>
          </p:cNvPr>
          <p:cNvSpPr txBox="1"/>
          <p:nvPr/>
        </p:nvSpPr>
        <p:spPr>
          <a:xfrm>
            <a:off x="550539" y="2160086"/>
            <a:ext cx="7113275" cy="2617127"/>
          </a:xfrm>
          <a:prstGeom prst="rect">
            <a:avLst/>
          </a:prstGeom>
          <a:noFill/>
        </p:spPr>
        <p:txBody>
          <a:bodyPr wrap="square" rtlCol="0">
            <a:spAutoFit/>
          </a:bodyPr>
          <a:lstStyle/>
          <a:p>
            <a:pPr indent="-228600">
              <a:lnSpc>
                <a:spcPct val="90000"/>
              </a:lnSpc>
              <a:spcBef>
                <a:spcPts val="1000"/>
              </a:spcBef>
            </a:pPr>
            <a:r>
              <a:rPr lang="en-US" sz="2000" dirty="0">
                <a:solidFill>
                  <a:schemeClr val="tx1">
                    <a:lumMod val="50000"/>
                    <a:lumOff val="50000"/>
                  </a:schemeClr>
                </a:solidFill>
                <a:latin typeface="Arial" panose="020B0604020202020204" pitchFamily="34" charset="0"/>
                <a:cs typeface="Arial" panose="020B0604020202020204" pitchFamily="34" charset="0"/>
              </a:rPr>
              <a:t>The medical statement must include:</a:t>
            </a:r>
          </a:p>
          <a:p>
            <a:pPr marL="640080" indent="-228600">
              <a:lnSpc>
                <a:spcPct val="114000"/>
              </a:lnSpc>
              <a:spcBef>
                <a:spcPts val="1000"/>
              </a:spcBef>
              <a:buFont typeface="Arial" panose="020B0604020202020204" pitchFamily="34" charset="0"/>
              <a:buChar char="•"/>
            </a:pPr>
            <a:r>
              <a:rPr lang="en-US" sz="2000" b="1" dirty="0">
                <a:solidFill>
                  <a:srgbClr val="273A80"/>
                </a:solidFill>
                <a:latin typeface="Arial" panose="020B0604020202020204" pitchFamily="34" charset="0"/>
                <a:cs typeface="Arial" panose="020B0604020202020204" pitchFamily="34" charset="0"/>
              </a:rPr>
              <a:t>Name of infant formula </a:t>
            </a:r>
            <a:r>
              <a:rPr lang="en-US" sz="2000" dirty="0">
                <a:solidFill>
                  <a:schemeClr val="tx1">
                    <a:lumMod val="50000"/>
                    <a:lumOff val="50000"/>
                  </a:schemeClr>
                </a:solidFill>
                <a:latin typeface="Arial" panose="020B0604020202020204" pitchFamily="34" charset="0"/>
                <a:cs typeface="Arial" panose="020B0604020202020204" pitchFamily="34" charset="0"/>
              </a:rPr>
              <a:t>to be avoided,</a:t>
            </a:r>
          </a:p>
          <a:p>
            <a:pPr marL="640080" indent="-228600">
              <a:lnSpc>
                <a:spcPct val="114000"/>
              </a:lnSpc>
              <a:spcBef>
                <a:spcPts val="1000"/>
              </a:spcBef>
              <a:buFont typeface="Arial" panose="020B0604020202020204" pitchFamily="34" charset="0"/>
              <a:buChar char="•"/>
            </a:pPr>
            <a:r>
              <a:rPr lang="en-US" sz="2000" b="1" dirty="0">
                <a:solidFill>
                  <a:srgbClr val="273A80"/>
                </a:solidFill>
                <a:latin typeface="Arial" panose="020B0604020202020204" pitchFamily="34" charset="0"/>
                <a:cs typeface="Arial" panose="020B0604020202020204" pitchFamily="34" charset="0"/>
              </a:rPr>
              <a:t>Explanation </a:t>
            </a:r>
            <a:r>
              <a:rPr lang="en-US" sz="2000" dirty="0">
                <a:solidFill>
                  <a:schemeClr val="tx1">
                    <a:lumMod val="50000"/>
                    <a:lumOff val="50000"/>
                  </a:schemeClr>
                </a:solidFill>
                <a:latin typeface="Arial" panose="020B0604020202020204" pitchFamily="34" charset="0"/>
                <a:cs typeface="Arial" panose="020B0604020202020204" pitchFamily="34" charset="0"/>
              </a:rPr>
              <a:t>of how formula affects the baby, and</a:t>
            </a:r>
          </a:p>
          <a:p>
            <a:pPr marL="640080"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Health care provider’s</a:t>
            </a:r>
            <a:r>
              <a:rPr lang="en-US" sz="2000" b="1" dirty="0">
                <a:solidFill>
                  <a:schemeClr val="tx1">
                    <a:lumMod val="50000"/>
                    <a:lumOff val="50000"/>
                  </a:schemeClr>
                </a:solidFill>
                <a:latin typeface="Arial" panose="020B0604020202020204" pitchFamily="34" charset="0"/>
                <a:cs typeface="Arial" panose="020B0604020202020204" pitchFamily="34" charset="0"/>
              </a:rPr>
              <a:t> </a:t>
            </a:r>
            <a:r>
              <a:rPr lang="en-US" sz="2000" b="1" dirty="0">
                <a:solidFill>
                  <a:srgbClr val="273A80"/>
                </a:solidFill>
                <a:latin typeface="Arial" panose="020B0604020202020204" pitchFamily="34" charset="0"/>
                <a:cs typeface="Arial" panose="020B0604020202020204" pitchFamily="34" charset="0"/>
              </a:rPr>
              <a:t>signature</a:t>
            </a:r>
            <a:r>
              <a:rPr lang="en-US" sz="2000" dirty="0">
                <a:solidFill>
                  <a:srgbClr val="7F7F7F"/>
                </a:solidFill>
                <a:latin typeface="Arial" panose="020B0604020202020204" pitchFamily="34" charset="0"/>
                <a:cs typeface="Arial" panose="020B0604020202020204" pitchFamily="34" charset="0"/>
              </a:rPr>
              <a:t>.</a:t>
            </a:r>
          </a:p>
          <a:p>
            <a:pPr indent="-228600">
              <a:lnSpc>
                <a:spcPct val="90000"/>
              </a:lnSpc>
              <a:spcBef>
                <a:spcPts val="1000"/>
              </a:spcBef>
            </a:pPr>
            <a:r>
              <a:rPr lang="en-US" sz="2000" dirty="0">
                <a:solidFill>
                  <a:schemeClr val="tx1">
                    <a:lumMod val="50000"/>
                    <a:lumOff val="50000"/>
                  </a:schemeClr>
                </a:solidFill>
                <a:latin typeface="Arial" panose="020B0604020202020204" pitchFamily="34" charset="0"/>
                <a:cs typeface="Arial" panose="020B0604020202020204" pitchFamily="34" charset="0"/>
              </a:rPr>
              <a:t>Recommended formulas a baby can have may be included.</a:t>
            </a:r>
          </a:p>
          <a:p>
            <a:pPr indent="-228600">
              <a:lnSpc>
                <a:spcPct val="90000"/>
              </a:lnSpc>
              <a:spcBef>
                <a:spcPts val="1000"/>
              </a:spcBef>
            </a:pPr>
            <a:endParaRPr lang="en-US" sz="2000" dirty="0">
              <a:solidFill>
                <a:srgbClr val="7F7F7F"/>
              </a:solidFill>
              <a:latin typeface="Arial" panose="020B0604020202020204" pitchFamily="34" charset="0"/>
              <a:cs typeface="Arial" panose="020B0604020202020204" pitchFamily="34" charset="0"/>
            </a:endParaRPr>
          </a:p>
        </p:txBody>
      </p:sp>
      <p:grpSp>
        <p:nvGrpSpPr>
          <p:cNvPr id="5" name="Group 4" descr="&quot; &quot;">
            <a:extLst>
              <a:ext uri="{FF2B5EF4-FFF2-40B4-BE49-F238E27FC236}">
                <a16:creationId xmlns:a16="http://schemas.microsoft.com/office/drawing/2014/main" id="{1943BC7F-B1D0-4A06-8F95-F5E1B8BD5A7D}"/>
              </a:ext>
            </a:extLst>
          </p:cNvPr>
          <p:cNvGrpSpPr/>
          <p:nvPr/>
        </p:nvGrpSpPr>
        <p:grpSpPr>
          <a:xfrm>
            <a:off x="476250" y="4746211"/>
            <a:ext cx="8191500" cy="787856"/>
            <a:chOff x="476250" y="4746211"/>
            <a:chExt cx="8191500" cy="787856"/>
          </a:xfrm>
        </p:grpSpPr>
        <p:sp>
          <p:nvSpPr>
            <p:cNvPr id="10" name="Rectangle 9">
              <a:extLst>
                <a:ext uri="{C183D7F6-B498-43B3-948B-1728B52AA6E4}">
                  <adec:decorative xmlns:adec="http://schemas.microsoft.com/office/drawing/2017/decorative" xmlns="" val="1"/>
                </a:ext>
              </a:extLst>
            </p:cNvPr>
            <p:cNvSpPr/>
            <p:nvPr/>
          </p:nvSpPr>
          <p:spPr>
            <a:xfrm>
              <a:off x="541687" y="4746211"/>
              <a:ext cx="8030813" cy="740231"/>
            </a:xfrm>
            <a:prstGeom prst="rect">
              <a:avLst/>
            </a:prstGeom>
            <a:noFill/>
            <a:ln w="34925">
              <a:solidFill>
                <a:srgbClr val="F4A81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476250" y="4887736"/>
              <a:ext cx="8191500" cy="646331"/>
            </a:xfrm>
            <a:prstGeom prst="rect">
              <a:avLst/>
            </a:prstGeom>
            <a:noFill/>
          </p:spPr>
          <p:txBody>
            <a:bodyPr wrap="square" rtlCol="0">
              <a:spAutoFit/>
            </a:bodyPr>
            <a:lstStyle/>
            <a:p>
              <a:pPr algn="ctr"/>
              <a:r>
                <a:rPr lang="en-US" dirty="0">
                  <a:solidFill>
                    <a:srgbClr val="273A80"/>
                  </a:solidFill>
                </a:rPr>
                <a:t>Keep the medical statement on file in a secure location at your child care site.</a:t>
              </a:r>
            </a:p>
            <a:p>
              <a:pPr algn="ctr"/>
              <a:endParaRPr lang="en-US" dirty="0"/>
            </a:p>
          </p:txBody>
        </p:sp>
      </p:grpSp>
      <p:sp>
        <p:nvSpPr>
          <p:cNvPr id="4" name="Slide Number Placeholder 3"/>
          <p:cNvSpPr>
            <a:spLocks noGrp="1"/>
          </p:cNvSpPr>
          <p:nvPr>
            <p:ph type="sldNum" sz="quarter" idx="12"/>
          </p:nvPr>
        </p:nvSpPr>
        <p:spPr/>
        <p:txBody>
          <a:bodyPr/>
          <a:lstStyle/>
          <a:p>
            <a:fld id="{E5A01667-C09E-6343-925B-5CF5D2A7F45A}" type="slidenum">
              <a:rPr lang="en-US" smtClean="0"/>
              <a:pPr/>
              <a:t>9</a:t>
            </a:fld>
            <a:endParaRPr lang="en-US" dirty="0"/>
          </a:p>
        </p:txBody>
      </p:sp>
    </p:spTree>
    <p:custDataLst>
      <p:tags r:id="rId1"/>
    </p:custDataLst>
    <p:extLst>
      <p:ext uri="{BB962C8B-B14F-4D97-AF65-F5344CB8AC3E}">
        <p14:creationId xmlns:p14="http://schemas.microsoft.com/office/powerpoint/2010/main" val="30130474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4"/>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3030</Words>
  <Application>Microsoft Office PowerPoint</Application>
  <PresentationFormat>On-screen Show (4:3)</PresentationFormat>
  <Paragraphs>307</Paragraphs>
  <Slides>19</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American Typewriter</vt:lpstr>
      <vt:lpstr>Arial</vt:lpstr>
      <vt:lpstr>Calibri</vt:lpstr>
      <vt:lpstr>Courier New</vt:lpstr>
      <vt:lpstr>Wingdings</vt:lpstr>
      <vt:lpstr>Office Theme</vt:lpstr>
      <vt:lpstr>Feeding Infants in the CACFP</vt:lpstr>
      <vt:lpstr>Agenda</vt:lpstr>
      <vt:lpstr>Pre-Test</vt:lpstr>
      <vt:lpstr>Pre-Test</vt:lpstr>
      <vt:lpstr>Pre-Test</vt:lpstr>
      <vt:lpstr>Selecting Infant Formula </vt:lpstr>
      <vt:lpstr>Purchasing Iron-Fortified Formula</vt:lpstr>
      <vt:lpstr>Babies With Special Dietary Needs</vt:lpstr>
      <vt:lpstr>Medical Statement</vt:lpstr>
      <vt:lpstr>Preparing Formula </vt:lpstr>
      <vt:lpstr>Storing Formula</vt:lpstr>
      <vt:lpstr>Storing Formula</vt:lpstr>
      <vt:lpstr>Storage Times and Temperature</vt:lpstr>
      <vt:lpstr> Communicating With Parents Scenario</vt:lpstr>
      <vt:lpstr>Summary</vt:lpstr>
      <vt:lpstr>Post-Test</vt:lpstr>
      <vt:lpstr>Post-Test</vt:lpstr>
      <vt:lpstr>Post-Test</vt:lpstr>
      <vt:lpstr>Presentation End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2019-11-07T18:39:46Z</dcterms:created>
  <dcterms:modified xsi:type="dcterms:W3CDTF">2019-11-15T19:04:15Z</dcterms:modified>
</cp:coreProperties>
</file>